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50"/>
  </p:notesMasterIdLst>
  <p:sldIdLst>
    <p:sldId id="271" r:id="rId2"/>
    <p:sldId id="272" r:id="rId3"/>
    <p:sldId id="273" r:id="rId4"/>
    <p:sldId id="274" r:id="rId5"/>
    <p:sldId id="275" r:id="rId6"/>
    <p:sldId id="276" r:id="rId7"/>
    <p:sldId id="353" r:id="rId8"/>
    <p:sldId id="356" r:id="rId9"/>
    <p:sldId id="357" r:id="rId10"/>
    <p:sldId id="358" r:id="rId11"/>
    <p:sldId id="359" r:id="rId12"/>
    <p:sldId id="360" r:id="rId13"/>
    <p:sldId id="290" r:id="rId14"/>
    <p:sldId id="361" r:id="rId15"/>
    <p:sldId id="333" r:id="rId16"/>
    <p:sldId id="291" r:id="rId17"/>
    <p:sldId id="337" r:id="rId18"/>
    <p:sldId id="278" r:id="rId19"/>
    <p:sldId id="305" r:id="rId20"/>
    <p:sldId id="279" r:id="rId21"/>
    <p:sldId id="334" r:id="rId22"/>
    <p:sldId id="280" r:id="rId23"/>
    <p:sldId id="344" r:id="rId24"/>
    <p:sldId id="295" r:id="rId25"/>
    <p:sldId id="296" r:id="rId26"/>
    <p:sldId id="298" r:id="rId27"/>
    <p:sldId id="299" r:id="rId28"/>
    <p:sldId id="300" r:id="rId29"/>
    <p:sldId id="301" r:id="rId30"/>
    <p:sldId id="302" r:id="rId31"/>
    <p:sldId id="303" r:id="rId32"/>
    <p:sldId id="281" r:id="rId33"/>
    <p:sldId id="282" r:id="rId34"/>
    <p:sldId id="309" r:id="rId35"/>
    <p:sldId id="310" r:id="rId36"/>
    <p:sldId id="311" r:id="rId37"/>
    <p:sldId id="312" r:id="rId38"/>
    <p:sldId id="313" r:id="rId39"/>
    <p:sldId id="314" r:id="rId40"/>
    <p:sldId id="283" r:id="rId41"/>
    <p:sldId id="335" r:id="rId42"/>
    <p:sldId id="284" r:id="rId43"/>
    <p:sldId id="285" r:id="rId44"/>
    <p:sldId id="336" r:id="rId45"/>
    <p:sldId id="286" r:id="rId46"/>
    <p:sldId id="287" r:id="rId47"/>
    <p:sldId id="288" r:id="rId48"/>
    <p:sldId id="289"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77" autoAdjust="0"/>
    <p:restoredTop sz="94660"/>
  </p:normalViewPr>
  <p:slideViewPr>
    <p:cSldViewPr>
      <p:cViewPr varScale="1">
        <p:scale>
          <a:sx n="82" d="100"/>
          <a:sy n="82" d="100"/>
        </p:scale>
        <p:origin x="939" y="73"/>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14</a:t>
            </a:fld>
            <a:endParaRPr lang="zh-CN" altLang="en-US"/>
          </a:p>
        </p:txBody>
      </p:sp>
    </p:spTree>
    <p:extLst>
      <p:ext uri="{BB962C8B-B14F-4D97-AF65-F5344CB8AC3E}">
        <p14:creationId xmlns:p14="http://schemas.microsoft.com/office/powerpoint/2010/main" val="1980237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34</a:t>
            </a:fld>
            <a:endParaRPr lang="zh-CN" altLang="en-US"/>
          </a:p>
        </p:txBody>
      </p:sp>
    </p:spTree>
    <p:extLst>
      <p:ext uri="{BB962C8B-B14F-4D97-AF65-F5344CB8AC3E}">
        <p14:creationId xmlns:p14="http://schemas.microsoft.com/office/powerpoint/2010/main" val="42736902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37</a:t>
            </a:fld>
            <a:endParaRPr lang="zh-CN" altLang="en-US"/>
          </a:p>
        </p:txBody>
      </p:sp>
    </p:spTree>
    <p:extLst>
      <p:ext uri="{BB962C8B-B14F-4D97-AF65-F5344CB8AC3E}">
        <p14:creationId xmlns:p14="http://schemas.microsoft.com/office/powerpoint/2010/main" val="2904305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汽车市场调研与预测</a:t>
            </a:r>
            <a:endParaRPr lang="en-US" altLang="zh-CN" sz="2800" spc="300" dirty="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hyperlink" Target="&#22836;&#33041;&#39118;&#26292;.flv" TargetMode="Externa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5.1  </a:t>
            </a:r>
            <a:r>
              <a:rPr lang="zh-CN" altLang="zh-CN" b="1" dirty="0"/>
              <a:t>汽车市场营销调研</a:t>
            </a:r>
            <a:br>
              <a:rPr lang="zh-CN" altLang="zh-CN" b="1" dirty="0"/>
            </a:br>
            <a:endParaRPr lang="zh-CN" altLang="en-US" dirty="0"/>
          </a:p>
        </p:txBody>
      </p:sp>
      <p:sp>
        <p:nvSpPr>
          <p:cNvPr id="3" name="内容占位符 2"/>
          <p:cNvSpPr>
            <a:spLocks noGrp="1"/>
          </p:cNvSpPr>
          <p:nvPr>
            <p:ph idx="1"/>
          </p:nvPr>
        </p:nvSpPr>
        <p:spPr/>
        <p:txBody>
          <a:bodyPr/>
          <a:lstStyle/>
          <a:p>
            <a:r>
              <a:rPr lang="en-US" altLang="zh-CN" dirty="0"/>
              <a:t>5.1.1</a:t>
            </a:r>
            <a:r>
              <a:rPr lang="zh-CN" altLang="en-US" dirty="0"/>
              <a:t>汽车市场营销调研的概念及作用</a:t>
            </a:r>
          </a:p>
          <a:p>
            <a:r>
              <a:rPr lang="en-US" altLang="zh-CN" dirty="0"/>
              <a:t>1.</a:t>
            </a:r>
            <a:r>
              <a:rPr lang="zh-CN" altLang="en-US" dirty="0"/>
              <a:t>汽车市场调研的概念</a:t>
            </a:r>
          </a:p>
          <a:p>
            <a:r>
              <a:rPr lang="zh-CN" altLang="en-US" sz="2400" dirty="0">
                <a:solidFill>
                  <a:srgbClr val="C00000"/>
                </a:solidFill>
                <a:latin typeface="隶书" panose="02010509060101010101" pitchFamily="49" charset="-122"/>
                <a:ea typeface="隶书" panose="02010509060101010101" pitchFamily="49" charset="-122"/>
              </a:rPr>
              <a:t>市场营销调研</a:t>
            </a:r>
            <a:r>
              <a:rPr lang="zh-CN" altLang="en-US" dirty="0"/>
              <a:t>就是运用科学的方法，有计划、有目的、系统地</a:t>
            </a:r>
            <a:r>
              <a:rPr lang="zh-CN" altLang="en-US" sz="2400" dirty="0">
                <a:solidFill>
                  <a:srgbClr val="0070C0"/>
                </a:solidFill>
                <a:latin typeface="隶书" panose="02010509060101010101" pitchFamily="49" charset="-122"/>
                <a:ea typeface="隶书" panose="02010509060101010101" pitchFamily="49" charset="-122"/>
              </a:rPr>
              <a:t>收集、整理和研究分析</a:t>
            </a:r>
            <a:r>
              <a:rPr lang="zh-CN" altLang="en-US" dirty="0"/>
              <a:t>有关市场营销方面的信息，并提出调研报告，总结有关结论，提出机遇与挑战，以便帮助汽车生产企业、汽车销售公司了解营销环境，发现问题与机会，并为市场预测与营销决策提供依据的一种经营活动。</a:t>
            </a:r>
          </a:p>
          <a:p>
            <a:r>
              <a:rPr lang="en-US" altLang="zh-CN" dirty="0"/>
              <a:t>2.</a:t>
            </a:r>
            <a:r>
              <a:rPr lang="zh-CN" altLang="zh-CN" dirty="0"/>
              <a:t>汽车市场营销调研的作用</a:t>
            </a:r>
          </a:p>
          <a:p>
            <a:pPr lvl="1"/>
            <a:r>
              <a:rPr lang="en-US" altLang="zh-CN" sz="2000" dirty="0"/>
              <a:t>1</a:t>
            </a:r>
            <a:r>
              <a:rPr lang="zh-CN" altLang="zh-CN" sz="2000" dirty="0"/>
              <a:t>．有利于制定科学的营销战略与计划</a:t>
            </a:r>
          </a:p>
          <a:p>
            <a:pPr lvl="1"/>
            <a:r>
              <a:rPr lang="en-US" altLang="zh-CN" sz="2000" dirty="0"/>
              <a:t>2</a:t>
            </a:r>
            <a:r>
              <a:rPr lang="zh-CN" altLang="zh-CN" sz="2000" dirty="0"/>
              <a:t>．有利于发现营销活动中的不足，优化营销组合</a:t>
            </a:r>
          </a:p>
          <a:p>
            <a:pPr lvl="1"/>
            <a:r>
              <a:rPr lang="en-US" altLang="zh-CN" sz="2000" dirty="0"/>
              <a:t>3</a:t>
            </a:r>
            <a:r>
              <a:rPr lang="zh-CN" altLang="zh-CN" sz="2000" dirty="0"/>
              <a:t>．有利于开拓新市场，发挥竞争优势</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a:p>
        </p:txBody>
      </p:sp>
    </p:spTree>
    <p:extLst>
      <p:ext uri="{BB962C8B-B14F-4D97-AF65-F5344CB8AC3E}">
        <p14:creationId xmlns:p14="http://schemas.microsoft.com/office/powerpoint/2010/main" val="4250954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34950" y="1507617"/>
            <a:ext cx="8409146" cy="288131"/>
          </a:xfrm>
          <a:custGeom>
            <a:avLst/>
            <a:gdLst/>
            <a:ahLst/>
            <a:cxnLst/>
            <a:rect l="l" t="t" r="r" b="b"/>
            <a:pathLst>
              <a:path w="11212195" h="384175">
                <a:moveTo>
                  <a:pt x="0" y="384048"/>
                </a:moveTo>
                <a:lnTo>
                  <a:pt x="11212068" y="384048"/>
                </a:lnTo>
                <a:lnTo>
                  <a:pt x="11212068" y="0"/>
                </a:lnTo>
                <a:lnTo>
                  <a:pt x="0" y="0"/>
                </a:lnTo>
                <a:lnTo>
                  <a:pt x="0" y="384048"/>
                </a:lnTo>
                <a:close/>
              </a:path>
            </a:pathLst>
          </a:custGeom>
          <a:solidFill>
            <a:srgbClr val="E74541"/>
          </a:solidFill>
        </p:spPr>
        <p:txBody>
          <a:bodyPr wrap="square" lIns="0" tIns="0" rIns="0" bIns="0" rtlCol="0"/>
          <a:lstStyle/>
          <a:p>
            <a:endParaRPr sz="1350"/>
          </a:p>
        </p:txBody>
      </p:sp>
      <p:sp>
        <p:nvSpPr>
          <p:cNvPr id="3" name="object 3"/>
          <p:cNvSpPr txBox="1">
            <a:spLocks noGrp="1"/>
          </p:cNvSpPr>
          <p:nvPr>
            <p:ph type="title"/>
          </p:nvPr>
        </p:nvSpPr>
        <p:spPr>
          <a:xfrm>
            <a:off x="981930" y="1039940"/>
            <a:ext cx="2365933" cy="471283"/>
          </a:xfrm>
          <a:prstGeom prst="rect">
            <a:avLst/>
          </a:prstGeom>
        </p:spPr>
        <p:txBody>
          <a:bodyPr vert="horz" wrap="square" lIns="0" tIns="9525" rIns="0" bIns="0" numCol="1" rtlCol="0" anchor="t" anchorCtr="0" compatLnSpc="1">
            <a:prstTxWarp prst="textNoShape">
              <a:avLst/>
            </a:prstTxWarp>
            <a:spAutoFit/>
          </a:bodyPr>
          <a:lstStyle/>
          <a:p>
            <a:pPr marL="9525">
              <a:spcBef>
                <a:spcPts val="75"/>
              </a:spcBef>
            </a:pPr>
            <a:r>
              <a:rPr spc="113" dirty="0"/>
              <a:t>3</a:t>
            </a:r>
            <a:r>
              <a:rPr spc="53" dirty="0"/>
              <a:t>.</a:t>
            </a:r>
            <a:r>
              <a:rPr dirty="0"/>
              <a:t>邮寄问卷</a:t>
            </a:r>
          </a:p>
        </p:txBody>
      </p:sp>
      <p:sp>
        <p:nvSpPr>
          <p:cNvPr id="4" name="object 4"/>
          <p:cNvSpPr txBox="1"/>
          <p:nvPr/>
        </p:nvSpPr>
        <p:spPr>
          <a:xfrm>
            <a:off x="2611566" y="2016061"/>
            <a:ext cx="6424930" cy="686726"/>
          </a:xfrm>
          <a:prstGeom prst="rect">
            <a:avLst/>
          </a:prstGeom>
        </p:spPr>
        <p:txBody>
          <a:bodyPr vert="horz" wrap="square" lIns="0" tIns="9525" rIns="0" bIns="0" rtlCol="0">
            <a:spAutoFit/>
          </a:bodyPr>
          <a:lstStyle/>
          <a:p>
            <a:pPr marL="9525" marR="3810">
              <a:spcBef>
                <a:spcPts val="75"/>
              </a:spcBef>
            </a:pPr>
            <a:r>
              <a:rPr sz="2200" dirty="0" err="1">
                <a:solidFill>
                  <a:srgbClr val="5F5F5F"/>
                </a:solidFill>
                <a:latin typeface="Noto Sans CJK JP Regular"/>
                <a:cs typeface="Noto Sans CJK JP Regular"/>
              </a:rPr>
              <a:t>将设计好的正规问卷邮寄给被调查者，请他们答好</a:t>
            </a:r>
            <a:r>
              <a:rPr sz="2200" spc="-4" dirty="0" err="1">
                <a:solidFill>
                  <a:srgbClr val="5F5F5F"/>
                </a:solidFill>
                <a:latin typeface="Noto Sans CJK JP Regular"/>
                <a:cs typeface="Noto Sans CJK JP Regular"/>
              </a:rPr>
              <a:t>后再寄回，从而收集信息的方</a:t>
            </a:r>
            <a:r>
              <a:rPr sz="2200" dirty="0" err="1">
                <a:solidFill>
                  <a:srgbClr val="5F5F5F"/>
                </a:solidFill>
                <a:latin typeface="Noto Sans CJK JP Regular"/>
                <a:cs typeface="Noto Sans CJK JP Regular"/>
              </a:rPr>
              <a:t>法</a:t>
            </a:r>
            <a:r>
              <a:rPr sz="2200" dirty="0">
                <a:solidFill>
                  <a:srgbClr val="5F5F5F"/>
                </a:solidFill>
                <a:latin typeface="Noto Sans CJK JP Regular"/>
                <a:cs typeface="Noto Sans CJK JP Regular"/>
              </a:rPr>
              <a:t>。</a:t>
            </a:r>
            <a:endParaRPr sz="2200" dirty="0">
              <a:latin typeface="Noto Sans CJK JP Regular"/>
              <a:cs typeface="Noto Sans CJK JP Regular"/>
            </a:endParaRPr>
          </a:p>
        </p:txBody>
      </p:sp>
      <p:sp>
        <p:nvSpPr>
          <p:cNvPr id="5" name="object 5"/>
          <p:cNvSpPr/>
          <p:nvPr/>
        </p:nvSpPr>
        <p:spPr>
          <a:xfrm>
            <a:off x="1793367" y="3593592"/>
            <a:ext cx="567214" cy="567214"/>
          </a:xfrm>
          <a:custGeom>
            <a:avLst/>
            <a:gdLst/>
            <a:ahLst/>
            <a:cxnLst/>
            <a:rect l="l" t="t" r="r" b="b"/>
            <a:pathLst>
              <a:path w="756285" h="756285">
                <a:moveTo>
                  <a:pt x="0" y="755904"/>
                </a:moveTo>
                <a:lnTo>
                  <a:pt x="755904" y="755904"/>
                </a:lnTo>
                <a:lnTo>
                  <a:pt x="755904" y="0"/>
                </a:lnTo>
                <a:lnTo>
                  <a:pt x="0" y="0"/>
                </a:lnTo>
                <a:lnTo>
                  <a:pt x="0" y="755904"/>
                </a:lnTo>
                <a:close/>
              </a:path>
            </a:pathLst>
          </a:custGeom>
          <a:solidFill>
            <a:srgbClr val="D15E94"/>
          </a:solidFill>
        </p:spPr>
        <p:txBody>
          <a:bodyPr wrap="square" lIns="0" tIns="0" rIns="0" bIns="0" rtlCol="0"/>
          <a:lstStyle/>
          <a:p>
            <a:endParaRPr sz="1350"/>
          </a:p>
        </p:txBody>
      </p:sp>
      <p:sp>
        <p:nvSpPr>
          <p:cNvPr id="6" name="object 6"/>
          <p:cNvSpPr/>
          <p:nvPr/>
        </p:nvSpPr>
        <p:spPr>
          <a:xfrm>
            <a:off x="2143602" y="4239101"/>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7" name="object 7"/>
          <p:cNvSpPr/>
          <p:nvPr/>
        </p:nvSpPr>
        <p:spPr>
          <a:xfrm>
            <a:off x="2443496" y="3936682"/>
            <a:ext cx="0" cy="295275"/>
          </a:xfrm>
          <a:custGeom>
            <a:avLst/>
            <a:gdLst/>
            <a:ahLst/>
            <a:cxnLst/>
            <a:rect l="l" t="t" r="r" b="b"/>
            <a:pathLst>
              <a:path h="393700">
                <a:moveTo>
                  <a:pt x="0" y="0"/>
                </a:moveTo>
                <a:lnTo>
                  <a:pt x="0" y="393700"/>
                </a:lnTo>
              </a:path>
            </a:pathLst>
          </a:custGeom>
          <a:ln w="18922">
            <a:solidFill>
              <a:srgbClr val="D15E94"/>
            </a:solidFill>
          </a:ln>
        </p:spPr>
        <p:txBody>
          <a:bodyPr wrap="square" lIns="0" tIns="0" rIns="0" bIns="0" rtlCol="0"/>
          <a:lstStyle/>
          <a:p>
            <a:endParaRPr sz="1350"/>
          </a:p>
        </p:txBody>
      </p:sp>
      <p:sp>
        <p:nvSpPr>
          <p:cNvPr id="8" name="object 8"/>
          <p:cNvSpPr/>
          <p:nvPr/>
        </p:nvSpPr>
        <p:spPr>
          <a:xfrm>
            <a:off x="1693926" y="4239101"/>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9" name="object 9"/>
          <p:cNvSpPr/>
          <p:nvPr/>
        </p:nvSpPr>
        <p:spPr>
          <a:xfrm>
            <a:off x="1701022" y="3936682"/>
            <a:ext cx="0" cy="295275"/>
          </a:xfrm>
          <a:custGeom>
            <a:avLst/>
            <a:gdLst/>
            <a:ahLst/>
            <a:cxnLst/>
            <a:rect l="l" t="t" r="r" b="b"/>
            <a:pathLst>
              <a:path h="393700">
                <a:moveTo>
                  <a:pt x="0" y="0"/>
                </a:moveTo>
                <a:lnTo>
                  <a:pt x="0" y="393700"/>
                </a:lnTo>
              </a:path>
            </a:pathLst>
          </a:custGeom>
          <a:ln w="18923">
            <a:solidFill>
              <a:srgbClr val="D15E94"/>
            </a:solidFill>
          </a:ln>
        </p:spPr>
        <p:txBody>
          <a:bodyPr wrap="square" lIns="0" tIns="0" rIns="0" bIns="0" rtlCol="0"/>
          <a:lstStyle/>
          <a:p>
            <a:endParaRPr sz="1350"/>
          </a:p>
        </p:txBody>
      </p:sp>
      <p:sp>
        <p:nvSpPr>
          <p:cNvPr id="10" name="object 10"/>
          <p:cNvSpPr/>
          <p:nvPr/>
        </p:nvSpPr>
        <p:spPr>
          <a:xfrm>
            <a:off x="2443496" y="3504247"/>
            <a:ext cx="0" cy="294323"/>
          </a:xfrm>
          <a:custGeom>
            <a:avLst/>
            <a:gdLst/>
            <a:ahLst/>
            <a:cxnLst/>
            <a:rect l="l" t="t" r="r" b="b"/>
            <a:pathLst>
              <a:path h="392429">
                <a:moveTo>
                  <a:pt x="0" y="0"/>
                </a:moveTo>
                <a:lnTo>
                  <a:pt x="0" y="392430"/>
                </a:lnTo>
              </a:path>
            </a:pathLst>
          </a:custGeom>
          <a:ln w="18922">
            <a:solidFill>
              <a:srgbClr val="D15E94"/>
            </a:solidFill>
          </a:ln>
        </p:spPr>
        <p:txBody>
          <a:bodyPr wrap="square" lIns="0" tIns="0" rIns="0" bIns="0" rtlCol="0"/>
          <a:lstStyle/>
          <a:p>
            <a:endParaRPr sz="1350"/>
          </a:p>
        </p:txBody>
      </p:sp>
      <p:sp>
        <p:nvSpPr>
          <p:cNvPr id="11" name="object 11"/>
          <p:cNvSpPr/>
          <p:nvPr/>
        </p:nvSpPr>
        <p:spPr>
          <a:xfrm>
            <a:off x="2143602" y="3497103"/>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12" name="object 12"/>
          <p:cNvSpPr/>
          <p:nvPr/>
        </p:nvSpPr>
        <p:spPr>
          <a:xfrm>
            <a:off x="1701022" y="3504247"/>
            <a:ext cx="0" cy="294323"/>
          </a:xfrm>
          <a:custGeom>
            <a:avLst/>
            <a:gdLst/>
            <a:ahLst/>
            <a:cxnLst/>
            <a:rect l="l" t="t" r="r" b="b"/>
            <a:pathLst>
              <a:path h="392429">
                <a:moveTo>
                  <a:pt x="0" y="0"/>
                </a:moveTo>
                <a:lnTo>
                  <a:pt x="0" y="392430"/>
                </a:lnTo>
              </a:path>
            </a:pathLst>
          </a:custGeom>
          <a:ln w="18923">
            <a:solidFill>
              <a:srgbClr val="D15E94"/>
            </a:solidFill>
          </a:ln>
        </p:spPr>
        <p:txBody>
          <a:bodyPr wrap="square" lIns="0" tIns="0" rIns="0" bIns="0" rtlCol="0"/>
          <a:lstStyle/>
          <a:p>
            <a:endParaRPr sz="1350"/>
          </a:p>
        </p:txBody>
      </p:sp>
      <p:sp>
        <p:nvSpPr>
          <p:cNvPr id="13" name="object 13"/>
          <p:cNvSpPr/>
          <p:nvPr/>
        </p:nvSpPr>
        <p:spPr>
          <a:xfrm>
            <a:off x="1693926" y="3497103"/>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14" name="object 14"/>
          <p:cNvSpPr/>
          <p:nvPr/>
        </p:nvSpPr>
        <p:spPr>
          <a:xfrm>
            <a:off x="1793367" y="2115693"/>
            <a:ext cx="567214" cy="567214"/>
          </a:xfrm>
          <a:custGeom>
            <a:avLst/>
            <a:gdLst/>
            <a:ahLst/>
            <a:cxnLst/>
            <a:rect l="l" t="t" r="r" b="b"/>
            <a:pathLst>
              <a:path w="756285" h="756285">
                <a:moveTo>
                  <a:pt x="0" y="755903"/>
                </a:moveTo>
                <a:lnTo>
                  <a:pt x="755904" y="755903"/>
                </a:lnTo>
                <a:lnTo>
                  <a:pt x="755904" y="0"/>
                </a:lnTo>
                <a:lnTo>
                  <a:pt x="0" y="0"/>
                </a:lnTo>
                <a:lnTo>
                  <a:pt x="0" y="755903"/>
                </a:lnTo>
                <a:close/>
              </a:path>
            </a:pathLst>
          </a:custGeom>
          <a:solidFill>
            <a:srgbClr val="EA5B57"/>
          </a:solidFill>
        </p:spPr>
        <p:txBody>
          <a:bodyPr wrap="square" lIns="0" tIns="0" rIns="0" bIns="0" rtlCol="0"/>
          <a:lstStyle/>
          <a:p>
            <a:endParaRPr sz="1350"/>
          </a:p>
        </p:txBody>
      </p:sp>
      <p:sp>
        <p:nvSpPr>
          <p:cNvPr id="15" name="object 15"/>
          <p:cNvSpPr/>
          <p:nvPr/>
        </p:nvSpPr>
        <p:spPr>
          <a:xfrm>
            <a:off x="2143602" y="2761297"/>
            <a:ext cx="307181" cy="0"/>
          </a:xfrm>
          <a:custGeom>
            <a:avLst/>
            <a:gdLst/>
            <a:ahLst/>
            <a:cxnLst/>
            <a:rect l="l" t="t" r="r" b="b"/>
            <a:pathLst>
              <a:path w="409575">
                <a:moveTo>
                  <a:pt x="0" y="0"/>
                </a:moveTo>
                <a:lnTo>
                  <a:pt x="409320" y="0"/>
                </a:lnTo>
              </a:path>
            </a:pathLst>
          </a:custGeom>
          <a:ln w="17779">
            <a:solidFill>
              <a:srgbClr val="EA5B57"/>
            </a:solidFill>
          </a:ln>
        </p:spPr>
        <p:txBody>
          <a:bodyPr wrap="square" lIns="0" tIns="0" rIns="0" bIns="0" rtlCol="0"/>
          <a:lstStyle/>
          <a:p>
            <a:endParaRPr sz="1350"/>
          </a:p>
        </p:txBody>
      </p:sp>
      <p:sp>
        <p:nvSpPr>
          <p:cNvPr id="16" name="object 16"/>
          <p:cNvSpPr/>
          <p:nvPr/>
        </p:nvSpPr>
        <p:spPr>
          <a:xfrm>
            <a:off x="2443496" y="2458402"/>
            <a:ext cx="0" cy="296228"/>
          </a:xfrm>
          <a:custGeom>
            <a:avLst/>
            <a:gdLst/>
            <a:ahLst/>
            <a:cxnLst/>
            <a:rect l="l" t="t" r="r" b="b"/>
            <a:pathLst>
              <a:path h="394969">
                <a:moveTo>
                  <a:pt x="0" y="0"/>
                </a:moveTo>
                <a:lnTo>
                  <a:pt x="0" y="394970"/>
                </a:lnTo>
              </a:path>
            </a:pathLst>
          </a:custGeom>
          <a:ln w="18922">
            <a:solidFill>
              <a:srgbClr val="EA5B57"/>
            </a:solidFill>
          </a:ln>
        </p:spPr>
        <p:txBody>
          <a:bodyPr wrap="square" lIns="0" tIns="0" rIns="0" bIns="0" rtlCol="0"/>
          <a:lstStyle/>
          <a:p>
            <a:endParaRPr sz="1350"/>
          </a:p>
        </p:txBody>
      </p:sp>
      <p:sp>
        <p:nvSpPr>
          <p:cNvPr id="17" name="object 17"/>
          <p:cNvSpPr/>
          <p:nvPr/>
        </p:nvSpPr>
        <p:spPr>
          <a:xfrm>
            <a:off x="1693926" y="2761297"/>
            <a:ext cx="307181" cy="0"/>
          </a:xfrm>
          <a:custGeom>
            <a:avLst/>
            <a:gdLst/>
            <a:ahLst/>
            <a:cxnLst/>
            <a:rect l="l" t="t" r="r" b="b"/>
            <a:pathLst>
              <a:path w="409575">
                <a:moveTo>
                  <a:pt x="0" y="0"/>
                </a:moveTo>
                <a:lnTo>
                  <a:pt x="409320" y="0"/>
                </a:lnTo>
              </a:path>
            </a:pathLst>
          </a:custGeom>
          <a:ln w="17779">
            <a:solidFill>
              <a:srgbClr val="EA5B57"/>
            </a:solidFill>
          </a:ln>
        </p:spPr>
        <p:txBody>
          <a:bodyPr wrap="square" lIns="0" tIns="0" rIns="0" bIns="0" rtlCol="0"/>
          <a:lstStyle/>
          <a:p>
            <a:endParaRPr sz="1350"/>
          </a:p>
        </p:txBody>
      </p:sp>
      <p:sp>
        <p:nvSpPr>
          <p:cNvPr id="18" name="object 18"/>
          <p:cNvSpPr/>
          <p:nvPr/>
        </p:nvSpPr>
        <p:spPr>
          <a:xfrm>
            <a:off x="1701022" y="2458402"/>
            <a:ext cx="0" cy="296228"/>
          </a:xfrm>
          <a:custGeom>
            <a:avLst/>
            <a:gdLst/>
            <a:ahLst/>
            <a:cxnLst/>
            <a:rect l="l" t="t" r="r" b="b"/>
            <a:pathLst>
              <a:path h="394969">
                <a:moveTo>
                  <a:pt x="0" y="0"/>
                </a:moveTo>
                <a:lnTo>
                  <a:pt x="0" y="394970"/>
                </a:lnTo>
              </a:path>
            </a:pathLst>
          </a:custGeom>
          <a:ln w="18923">
            <a:solidFill>
              <a:srgbClr val="EA5B57"/>
            </a:solidFill>
          </a:ln>
        </p:spPr>
        <p:txBody>
          <a:bodyPr wrap="square" lIns="0" tIns="0" rIns="0" bIns="0" rtlCol="0"/>
          <a:lstStyle/>
          <a:p>
            <a:endParaRPr sz="1350"/>
          </a:p>
        </p:txBody>
      </p:sp>
      <p:sp>
        <p:nvSpPr>
          <p:cNvPr id="19" name="object 19"/>
          <p:cNvSpPr/>
          <p:nvPr/>
        </p:nvSpPr>
        <p:spPr>
          <a:xfrm>
            <a:off x="2443496" y="2025014"/>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20" name="object 20"/>
          <p:cNvSpPr/>
          <p:nvPr/>
        </p:nvSpPr>
        <p:spPr>
          <a:xfrm>
            <a:off x="2143602" y="2017871"/>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21" name="object 21"/>
          <p:cNvSpPr/>
          <p:nvPr/>
        </p:nvSpPr>
        <p:spPr>
          <a:xfrm>
            <a:off x="1701022" y="2025014"/>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22" name="object 22"/>
          <p:cNvSpPr/>
          <p:nvPr/>
        </p:nvSpPr>
        <p:spPr>
          <a:xfrm>
            <a:off x="1693926" y="2017871"/>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23" name="object 23"/>
          <p:cNvSpPr/>
          <p:nvPr/>
        </p:nvSpPr>
        <p:spPr>
          <a:xfrm>
            <a:off x="1875701" y="2242756"/>
            <a:ext cx="398145" cy="298133"/>
          </a:xfrm>
          <a:custGeom>
            <a:avLst/>
            <a:gdLst/>
            <a:ahLst/>
            <a:cxnLst/>
            <a:rect l="l" t="t" r="r" b="b"/>
            <a:pathLst>
              <a:path w="530860" h="397510">
                <a:moveTo>
                  <a:pt x="489915" y="396239"/>
                </a:moveTo>
                <a:lnTo>
                  <a:pt x="460451" y="396239"/>
                </a:lnTo>
                <a:lnTo>
                  <a:pt x="462864" y="397510"/>
                </a:lnTo>
                <a:lnTo>
                  <a:pt x="487502" y="397510"/>
                </a:lnTo>
                <a:lnTo>
                  <a:pt x="489915" y="396239"/>
                </a:lnTo>
                <a:close/>
              </a:path>
              <a:path w="530860" h="397510">
                <a:moveTo>
                  <a:pt x="496519" y="393700"/>
                </a:moveTo>
                <a:lnTo>
                  <a:pt x="450545" y="393700"/>
                </a:lnTo>
                <a:lnTo>
                  <a:pt x="452958" y="394970"/>
                </a:lnTo>
                <a:lnTo>
                  <a:pt x="455371" y="394970"/>
                </a:lnTo>
                <a:lnTo>
                  <a:pt x="457911" y="396239"/>
                </a:lnTo>
                <a:lnTo>
                  <a:pt x="492201" y="396239"/>
                </a:lnTo>
                <a:lnTo>
                  <a:pt x="496519" y="393700"/>
                </a:lnTo>
                <a:close/>
              </a:path>
              <a:path w="530860" h="397510">
                <a:moveTo>
                  <a:pt x="466726" y="290830"/>
                </a:moveTo>
                <a:lnTo>
                  <a:pt x="307543" y="290830"/>
                </a:lnTo>
                <a:lnTo>
                  <a:pt x="432257" y="384810"/>
                </a:lnTo>
                <a:lnTo>
                  <a:pt x="434289" y="386080"/>
                </a:lnTo>
                <a:lnTo>
                  <a:pt x="436448" y="387350"/>
                </a:lnTo>
                <a:lnTo>
                  <a:pt x="438734" y="388620"/>
                </a:lnTo>
                <a:lnTo>
                  <a:pt x="440893" y="389889"/>
                </a:lnTo>
                <a:lnTo>
                  <a:pt x="443306" y="391160"/>
                </a:lnTo>
                <a:lnTo>
                  <a:pt x="445592" y="392430"/>
                </a:lnTo>
                <a:lnTo>
                  <a:pt x="448005" y="393700"/>
                </a:lnTo>
                <a:lnTo>
                  <a:pt x="498551" y="393700"/>
                </a:lnTo>
                <a:lnTo>
                  <a:pt x="502615" y="391160"/>
                </a:lnTo>
                <a:lnTo>
                  <a:pt x="526110" y="370839"/>
                </a:lnTo>
                <a:lnTo>
                  <a:pt x="527888" y="368300"/>
                </a:lnTo>
                <a:lnTo>
                  <a:pt x="528650" y="365760"/>
                </a:lnTo>
                <a:lnTo>
                  <a:pt x="529285" y="364489"/>
                </a:lnTo>
                <a:lnTo>
                  <a:pt x="529666" y="361950"/>
                </a:lnTo>
                <a:lnTo>
                  <a:pt x="530047" y="360680"/>
                </a:lnTo>
                <a:lnTo>
                  <a:pt x="530301" y="356870"/>
                </a:lnTo>
                <a:lnTo>
                  <a:pt x="530301" y="355600"/>
                </a:lnTo>
                <a:lnTo>
                  <a:pt x="530174" y="353060"/>
                </a:lnTo>
                <a:lnTo>
                  <a:pt x="529920" y="351789"/>
                </a:lnTo>
                <a:lnTo>
                  <a:pt x="529539" y="349250"/>
                </a:lnTo>
                <a:lnTo>
                  <a:pt x="528523" y="345439"/>
                </a:lnTo>
                <a:lnTo>
                  <a:pt x="527761" y="344170"/>
                </a:lnTo>
                <a:lnTo>
                  <a:pt x="526872" y="341630"/>
                </a:lnTo>
                <a:lnTo>
                  <a:pt x="525983" y="340360"/>
                </a:lnTo>
                <a:lnTo>
                  <a:pt x="524840" y="337820"/>
                </a:lnTo>
                <a:lnTo>
                  <a:pt x="523697" y="336550"/>
                </a:lnTo>
                <a:lnTo>
                  <a:pt x="520903" y="332739"/>
                </a:lnTo>
                <a:lnTo>
                  <a:pt x="519379" y="331470"/>
                </a:lnTo>
                <a:lnTo>
                  <a:pt x="517728" y="328930"/>
                </a:lnTo>
                <a:lnTo>
                  <a:pt x="515823" y="327660"/>
                </a:lnTo>
                <a:lnTo>
                  <a:pt x="514045" y="326389"/>
                </a:lnTo>
                <a:lnTo>
                  <a:pt x="466726" y="290830"/>
                </a:lnTo>
                <a:close/>
              </a:path>
              <a:path w="530860" h="397510">
                <a:moveTo>
                  <a:pt x="220675" y="309880"/>
                </a:moveTo>
                <a:lnTo>
                  <a:pt x="196037" y="309880"/>
                </a:lnTo>
                <a:lnTo>
                  <a:pt x="204165" y="311150"/>
                </a:lnTo>
                <a:lnTo>
                  <a:pt x="208356" y="311150"/>
                </a:lnTo>
                <a:lnTo>
                  <a:pt x="220675" y="309880"/>
                </a:lnTo>
                <a:close/>
              </a:path>
              <a:path w="530860" h="397510">
                <a:moveTo>
                  <a:pt x="237058" y="308610"/>
                </a:moveTo>
                <a:lnTo>
                  <a:pt x="175590" y="308610"/>
                </a:lnTo>
                <a:lnTo>
                  <a:pt x="183718" y="309880"/>
                </a:lnTo>
                <a:lnTo>
                  <a:pt x="228930" y="309880"/>
                </a:lnTo>
                <a:lnTo>
                  <a:pt x="237058" y="308610"/>
                </a:lnTo>
                <a:close/>
              </a:path>
              <a:path w="530860" h="397510">
                <a:moveTo>
                  <a:pt x="265633" y="6350"/>
                </a:moveTo>
                <a:lnTo>
                  <a:pt x="147904" y="6350"/>
                </a:lnTo>
                <a:lnTo>
                  <a:pt x="124282" y="12700"/>
                </a:lnTo>
                <a:lnTo>
                  <a:pt x="119710" y="15239"/>
                </a:lnTo>
                <a:lnTo>
                  <a:pt x="110693" y="17780"/>
                </a:lnTo>
                <a:lnTo>
                  <a:pt x="106121" y="20320"/>
                </a:lnTo>
                <a:lnTo>
                  <a:pt x="101676" y="21589"/>
                </a:lnTo>
                <a:lnTo>
                  <a:pt x="97358" y="24130"/>
                </a:lnTo>
                <a:lnTo>
                  <a:pt x="92913" y="25400"/>
                </a:lnTo>
                <a:lnTo>
                  <a:pt x="80340" y="33020"/>
                </a:lnTo>
                <a:lnTo>
                  <a:pt x="68148" y="40639"/>
                </a:lnTo>
                <a:lnTo>
                  <a:pt x="64465" y="43180"/>
                </a:lnTo>
                <a:lnTo>
                  <a:pt x="60528" y="45720"/>
                </a:lnTo>
                <a:lnTo>
                  <a:pt x="56845" y="48260"/>
                </a:lnTo>
                <a:lnTo>
                  <a:pt x="53162" y="52070"/>
                </a:lnTo>
                <a:lnTo>
                  <a:pt x="49733" y="54610"/>
                </a:lnTo>
                <a:lnTo>
                  <a:pt x="43129" y="60960"/>
                </a:lnTo>
                <a:lnTo>
                  <a:pt x="39954" y="63500"/>
                </a:lnTo>
                <a:lnTo>
                  <a:pt x="36906" y="67310"/>
                </a:lnTo>
                <a:lnTo>
                  <a:pt x="34112" y="69850"/>
                </a:lnTo>
                <a:lnTo>
                  <a:pt x="28524" y="76200"/>
                </a:lnTo>
                <a:lnTo>
                  <a:pt x="26111" y="80010"/>
                </a:lnTo>
                <a:lnTo>
                  <a:pt x="23571" y="83820"/>
                </a:lnTo>
                <a:lnTo>
                  <a:pt x="21412" y="86360"/>
                </a:lnTo>
                <a:lnTo>
                  <a:pt x="19126" y="90170"/>
                </a:lnTo>
                <a:lnTo>
                  <a:pt x="15062" y="97789"/>
                </a:lnTo>
                <a:lnTo>
                  <a:pt x="13284" y="100330"/>
                </a:lnTo>
                <a:lnTo>
                  <a:pt x="9982" y="107950"/>
                </a:lnTo>
                <a:lnTo>
                  <a:pt x="8458" y="111760"/>
                </a:lnTo>
                <a:lnTo>
                  <a:pt x="7188" y="114300"/>
                </a:lnTo>
                <a:lnTo>
                  <a:pt x="965" y="140970"/>
                </a:lnTo>
                <a:lnTo>
                  <a:pt x="457" y="144780"/>
                </a:lnTo>
                <a:lnTo>
                  <a:pt x="203" y="148589"/>
                </a:lnTo>
                <a:lnTo>
                  <a:pt x="118" y="151130"/>
                </a:lnTo>
                <a:lnTo>
                  <a:pt x="0" y="157480"/>
                </a:lnTo>
                <a:lnTo>
                  <a:pt x="203" y="162560"/>
                </a:lnTo>
                <a:lnTo>
                  <a:pt x="457" y="166370"/>
                </a:lnTo>
                <a:lnTo>
                  <a:pt x="965" y="170180"/>
                </a:lnTo>
                <a:lnTo>
                  <a:pt x="1346" y="173989"/>
                </a:lnTo>
                <a:lnTo>
                  <a:pt x="2870" y="181610"/>
                </a:lnTo>
                <a:lnTo>
                  <a:pt x="3759" y="185420"/>
                </a:lnTo>
                <a:lnTo>
                  <a:pt x="5791" y="193039"/>
                </a:lnTo>
                <a:lnTo>
                  <a:pt x="7188" y="195580"/>
                </a:lnTo>
                <a:lnTo>
                  <a:pt x="8458" y="199389"/>
                </a:lnTo>
                <a:lnTo>
                  <a:pt x="9982" y="203200"/>
                </a:lnTo>
                <a:lnTo>
                  <a:pt x="13284" y="210820"/>
                </a:lnTo>
                <a:lnTo>
                  <a:pt x="15062" y="213360"/>
                </a:lnTo>
                <a:lnTo>
                  <a:pt x="19126" y="220980"/>
                </a:lnTo>
                <a:lnTo>
                  <a:pt x="21412" y="224789"/>
                </a:lnTo>
                <a:lnTo>
                  <a:pt x="23571" y="227330"/>
                </a:lnTo>
                <a:lnTo>
                  <a:pt x="26111" y="231139"/>
                </a:lnTo>
                <a:lnTo>
                  <a:pt x="28524" y="234950"/>
                </a:lnTo>
                <a:lnTo>
                  <a:pt x="34112" y="241300"/>
                </a:lnTo>
                <a:lnTo>
                  <a:pt x="36906" y="243839"/>
                </a:lnTo>
                <a:lnTo>
                  <a:pt x="43129" y="250189"/>
                </a:lnTo>
                <a:lnTo>
                  <a:pt x="49733" y="256539"/>
                </a:lnTo>
                <a:lnTo>
                  <a:pt x="53162" y="259080"/>
                </a:lnTo>
                <a:lnTo>
                  <a:pt x="56845" y="262889"/>
                </a:lnTo>
                <a:lnTo>
                  <a:pt x="60528" y="265430"/>
                </a:lnTo>
                <a:lnTo>
                  <a:pt x="66878" y="270510"/>
                </a:lnTo>
                <a:lnTo>
                  <a:pt x="70180" y="271780"/>
                </a:lnTo>
                <a:lnTo>
                  <a:pt x="76784" y="276860"/>
                </a:lnTo>
                <a:lnTo>
                  <a:pt x="80213" y="278130"/>
                </a:lnTo>
                <a:lnTo>
                  <a:pt x="87071" y="281939"/>
                </a:lnTo>
                <a:lnTo>
                  <a:pt x="90754" y="283210"/>
                </a:lnTo>
                <a:lnTo>
                  <a:pt x="94183" y="285750"/>
                </a:lnTo>
                <a:lnTo>
                  <a:pt x="97739" y="287020"/>
                </a:lnTo>
                <a:lnTo>
                  <a:pt x="101422" y="289560"/>
                </a:lnTo>
                <a:lnTo>
                  <a:pt x="112471" y="293370"/>
                </a:lnTo>
                <a:lnTo>
                  <a:pt x="123901" y="297180"/>
                </a:lnTo>
                <a:lnTo>
                  <a:pt x="127838" y="298450"/>
                </a:lnTo>
                <a:lnTo>
                  <a:pt x="131648" y="299720"/>
                </a:lnTo>
                <a:lnTo>
                  <a:pt x="139522" y="302260"/>
                </a:lnTo>
                <a:lnTo>
                  <a:pt x="143332" y="303530"/>
                </a:lnTo>
                <a:lnTo>
                  <a:pt x="147269" y="303530"/>
                </a:lnTo>
                <a:lnTo>
                  <a:pt x="151333" y="304800"/>
                </a:lnTo>
                <a:lnTo>
                  <a:pt x="163398" y="307339"/>
                </a:lnTo>
                <a:lnTo>
                  <a:pt x="167462" y="307339"/>
                </a:lnTo>
                <a:lnTo>
                  <a:pt x="171399" y="308610"/>
                </a:lnTo>
                <a:lnTo>
                  <a:pt x="241122" y="308610"/>
                </a:lnTo>
                <a:lnTo>
                  <a:pt x="249250" y="307339"/>
                </a:lnTo>
                <a:lnTo>
                  <a:pt x="253187" y="306070"/>
                </a:lnTo>
                <a:lnTo>
                  <a:pt x="257378" y="306070"/>
                </a:lnTo>
                <a:lnTo>
                  <a:pt x="261315" y="304800"/>
                </a:lnTo>
                <a:lnTo>
                  <a:pt x="265252" y="304800"/>
                </a:lnTo>
                <a:lnTo>
                  <a:pt x="269316" y="303530"/>
                </a:lnTo>
                <a:lnTo>
                  <a:pt x="273126" y="302260"/>
                </a:lnTo>
                <a:lnTo>
                  <a:pt x="277190" y="300989"/>
                </a:lnTo>
                <a:lnTo>
                  <a:pt x="281127" y="299720"/>
                </a:lnTo>
                <a:lnTo>
                  <a:pt x="284810" y="298450"/>
                </a:lnTo>
                <a:lnTo>
                  <a:pt x="288747" y="298450"/>
                </a:lnTo>
                <a:lnTo>
                  <a:pt x="292557" y="297180"/>
                </a:lnTo>
                <a:lnTo>
                  <a:pt x="303987" y="292100"/>
                </a:lnTo>
                <a:lnTo>
                  <a:pt x="307543" y="290830"/>
                </a:lnTo>
                <a:lnTo>
                  <a:pt x="466726" y="290830"/>
                </a:lnTo>
                <a:lnTo>
                  <a:pt x="453207" y="280670"/>
                </a:lnTo>
                <a:lnTo>
                  <a:pt x="194894" y="280670"/>
                </a:lnTo>
                <a:lnTo>
                  <a:pt x="190830" y="279400"/>
                </a:lnTo>
                <a:lnTo>
                  <a:pt x="182829" y="279400"/>
                </a:lnTo>
                <a:lnTo>
                  <a:pt x="171018" y="278130"/>
                </a:lnTo>
                <a:lnTo>
                  <a:pt x="159334" y="275589"/>
                </a:lnTo>
                <a:lnTo>
                  <a:pt x="155524" y="274320"/>
                </a:lnTo>
                <a:lnTo>
                  <a:pt x="151587" y="273050"/>
                </a:lnTo>
                <a:lnTo>
                  <a:pt x="147904" y="273050"/>
                </a:lnTo>
                <a:lnTo>
                  <a:pt x="143967" y="271780"/>
                </a:lnTo>
                <a:lnTo>
                  <a:pt x="129235" y="266700"/>
                </a:lnTo>
                <a:lnTo>
                  <a:pt x="125552" y="264160"/>
                </a:lnTo>
                <a:lnTo>
                  <a:pt x="118440" y="261620"/>
                </a:lnTo>
                <a:lnTo>
                  <a:pt x="115011" y="260350"/>
                </a:lnTo>
                <a:lnTo>
                  <a:pt x="108153" y="256539"/>
                </a:lnTo>
                <a:lnTo>
                  <a:pt x="104851" y="254000"/>
                </a:lnTo>
                <a:lnTo>
                  <a:pt x="98247" y="250189"/>
                </a:lnTo>
                <a:lnTo>
                  <a:pt x="95072" y="248920"/>
                </a:lnTo>
                <a:lnTo>
                  <a:pt x="91897" y="246380"/>
                </a:lnTo>
                <a:lnTo>
                  <a:pt x="88849" y="243839"/>
                </a:lnTo>
                <a:lnTo>
                  <a:pt x="83007" y="238760"/>
                </a:lnTo>
                <a:lnTo>
                  <a:pt x="80086" y="237489"/>
                </a:lnTo>
                <a:lnTo>
                  <a:pt x="61036" y="215900"/>
                </a:lnTo>
                <a:lnTo>
                  <a:pt x="57226" y="210820"/>
                </a:lnTo>
                <a:lnTo>
                  <a:pt x="55448" y="208280"/>
                </a:lnTo>
                <a:lnTo>
                  <a:pt x="53797" y="205739"/>
                </a:lnTo>
                <a:lnTo>
                  <a:pt x="50749" y="199389"/>
                </a:lnTo>
                <a:lnTo>
                  <a:pt x="49352" y="196850"/>
                </a:lnTo>
                <a:lnTo>
                  <a:pt x="48082" y="194310"/>
                </a:lnTo>
                <a:lnTo>
                  <a:pt x="45796" y="187960"/>
                </a:lnTo>
                <a:lnTo>
                  <a:pt x="44780" y="185420"/>
                </a:lnTo>
                <a:lnTo>
                  <a:pt x="43891" y="182880"/>
                </a:lnTo>
                <a:lnTo>
                  <a:pt x="43129" y="179070"/>
                </a:lnTo>
                <a:lnTo>
                  <a:pt x="42367" y="176530"/>
                </a:lnTo>
                <a:lnTo>
                  <a:pt x="41732" y="173989"/>
                </a:lnTo>
                <a:lnTo>
                  <a:pt x="40716" y="167639"/>
                </a:lnTo>
                <a:lnTo>
                  <a:pt x="40208" y="161289"/>
                </a:lnTo>
                <a:lnTo>
                  <a:pt x="40309" y="148589"/>
                </a:lnTo>
                <a:lnTo>
                  <a:pt x="40716" y="143510"/>
                </a:lnTo>
                <a:lnTo>
                  <a:pt x="41732" y="137160"/>
                </a:lnTo>
                <a:lnTo>
                  <a:pt x="42367" y="134620"/>
                </a:lnTo>
                <a:lnTo>
                  <a:pt x="43129" y="132080"/>
                </a:lnTo>
                <a:lnTo>
                  <a:pt x="43891" y="128270"/>
                </a:lnTo>
                <a:lnTo>
                  <a:pt x="44780" y="125730"/>
                </a:lnTo>
                <a:lnTo>
                  <a:pt x="45796" y="123189"/>
                </a:lnTo>
                <a:lnTo>
                  <a:pt x="48082" y="116839"/>
                </a:lnTo>
                <a:lnTo>
                  <a:pt x="49352" y="114300"/>
                </a:lnTo>
                <a:lnTo>
                  <a:pt x="50749" y="111760"/>
                </a:lnTo>
                <a:lnTo>
                  <a:pt x="53797" y="105410"/>
                </a:lnTo>
                <a:lnTo>
                  <a:pt x="55448" y="102870"/>
                </a:lnTo>
                <a:lnTo>
                  <a:pt x="57226" y="100330"/>
                </a:lnTo>
                <a:lnTo>
                  <a:pt x="61036" y="95250"/>
                </a:lnTo>
                <a:lnTo>
                  <a:pt x="63068" y="91439"/>
                </a:lnTo>
                <a:lnTo>
                  <a:pt x="85928" y="69850"/>
                </a:lnTo>
                <a:lnTo>
                  <a:pt x="88849" y="67310"/>
                </a:lnTo>
                <a:lnTo>
                  <a:pt x="91897" y="64770"/>
                </a:lnTo>
                <a:lnTo>
                  <a:pt x="95072" y="62230"/>
                </a:lnTo>
                <a:lnTo>
                  <a:pt x="98247" y="60960"/>
                </a:lnTo>
                <a:lnTo>
                  <a:pt x="104851" y="57150"/>
                </a:lnTo>
                <a:lnTo>
                  <a:pt x="108153" y="54610"/>
                </a:lnTo>
                <a:lnTo>
                  <a:pt x="115011" y="50800"/>
                </a:lnTo>
                <a:lnTo>
                  <a:pt x="118440" y="49530"/>
                </a:lnTo>
                <a:lnTo>
                  <a:pt x="121996" y="48260"/>
                </a:lnTo>
                <a:lnTo>
                  <a:pt x="125552" y="45720"/>
                </a:lnTo>
                <a:lnTo>
                  <a:pt x="143967" y="39370"/>
                </a:lnTo>
                <a:lnTo>
                  <a:pt x="147904" y="38100"/>
                </a:lnTo>
                <a:lnTo>
                  <a:pt x="151587" y="38100"/>
                </a:lnTo>
                <a:lnTo>
                  <a:pt x="155524" y="36830"/>
                </a:lnTo>
                <a:lnTo>
                  <a:pt x="159334" y="35560"/>
                </a:lnTo>
                <a:lnTo>
                  <a:pt x="182829" y="31750"/>
                </a:lnTo>
                <a:lnTo>
                  <a:pt x="190830" y="31750"/>
                </a:lnTo>
                <a:lnTo>
                  <a:pt x="194894" y="30480"/>
                </a:lnTo>
                <a:lnTo>
                  <a:pt x="329006" y="30480"/>
                </a:lnTo>
                <a:lnTo>
                  <a:pt x="320624" y="25400"/>
                </a:lnTo>
                <a:lnTo>
                  <a:pt x="316306" y="24130"/>
                </a:lnTo>
                <a:lnTo>
                  <a:pt x="311861" y="21589"/>
                </a:lnTo>
                <a:lnTo>
                  <a:pt x="307416" y="20320"/>
                </a:lnTo>
                <a:lnTo>
                  <a:pt x="302971" y="17780"/>
                </a:lnTo>
                <a:lnTo>
                  <a:pt x="298526" y="16510"/>
                </a:lnTo>
                <a:lnTo>
                  <a:pt x="293827" y="15239"/>
                </a:lnTo>
                <a:lnTo>
                  <a:pt x="289255" y="12700"/>
                </a:lnTo>
                <a:lnTo>
                  <a:pt x="279984" y="10160"/>
                </a:lnTo>
                <a:lnTo>
                  <a:pt x="265633" y="6350"/>
                </a:lnTo>
                <a:close/>
              </a:path>
              <a:path w="530860" h="397510">
                <a:moveTo>
                  <a:pt x="329006" y="30480"/>
                </a:moveTo>
                <a:lnTo>
                  <a:pt x="218770" y="30480"/>
                </a:lnTo>
                <a:lnTo>
                  <a:pt x="222707" y="31750"/>
                </a:lnTo>
                <a:lnTo>
                  <a:pt x="234772" y="31750"/>
                </a:lnTo>
                <a:lnTo>
                  <a:pt x="238582" y="33020"/>
                </a:lnTo>
                <a:lnTo>
                  <a:pt x="254330" y="35560"/>
                </a:lnTo>
                <a:lnTo>
                  <a:pt x="261950" y="38100"/>
                </a:lnTo>
                <a:lnTo>
                  <a:pt x="265760" y="38100"/>
                </a:lnTo>
                <a:lnTo>
                  <a:pt x="269570" y="39370"/>
                </a:lnTo>
                <a:lnTo>
                  <a:pt x="273253" y="40639"/>
                </a:lnTo>
                <a:lnTo>
                  <a:pt x="277063" y="41910"/>
                </a:lnTo>
                <a:lnTo>
                  <a:pt x="280619" y="43180"/>
                </a:lnTo>
                <a:lnTo>
                  <a:pt x="284302" y="44450"/>
                </a:lnTo>
                <a:lnTo>
                  <a:pt x="287858" y="45720"/>
                </a:lnTo>
                <a:lnTo>
                  <a:pt x="291541" y="48260"/>
                </a:lnTo>
                <a:lnTo>
                  <a:pt x="294970" y="49530"/>
                </a:lnTo>
                <a:lnTo>
                  <a:pt x="298526" y="50800"/>
                </a:lnTo>
                <a:lnTo>
                  <a:pt x="305384" y="54610"/>
                </a:lnTo>
                <a:lnTo>
                  <a:pt x="308813" y="57150"/>
                </a:lnTo>
                <a:lnTo>
                  <a:pt x="311988" y="58420"/>
                </a:lnTo>
                <a:lnTo>
                  <a:pt x="315290" y="60960"/>
                </a:lnTo>
                <a:lnTo>
                  <a:pt x="318592" y="62230"/>
                </a:lnTo>
                <a:lnTo>
                  <a:pt x="327736" y="69850"/>
                </a:lnTo>
                <a:lnTo>
                  <a:pt x="330657" y="72389"/>
                </a:lnTo>
                <a:lnTo>
                  <a:pt x="333451" y="73660"/>
                </a:lnTo>
                <a:lnTo>
                  <a:pt x="352501" y="95250"/>
                </a:lnTo>
                <a:lnTo>
                  <a:pt x="354533" y="97789"/>
                </a:lnTo>
                <a:lnTo>
                  <a:pt x="358089" y="102870"/>
                </a:lnTo>
                <a:lnTo>
                  <a:pt x="361391" y="107950"/>
                </a:lnTo>
                <a:lnTo>
                  <a:pt x="362915" y="111760"/>
                </a:lnTo>
                <a:lnTo>
                  <a:pt x="364185" y="114300"/>
                </a:lnTo>
                <a:lnTo>
                  <a:pt x="365582" y="116839"/>
                </a:lnTo>
                <a:lnTo>
                  <a:pt x="366598" y="119380"/>
                </a:lnTo>
                <a:lnTo>
                  <a:pt x="367741" y="123189"/>
                </a:lnTo>
                <a:lnTo>
                  <a:pt x="368757" y="125730"/>
                </a:lnTo>
                <a:lnTo>
                  <a:pt x="373329" y="149860"/>
                </a:lnTo>
                <a:lnTo>
                  <a:pt x="373456" y="151130"/>
                </a:lnTo>
                <a:lnTo>
                  <a:pt x="373583" y="158750"/>
                </a:lnTo>
                <a:lnTo>
                  <a:pt x="373329" y="161289"/>
                </a:lnTo>
                <a:lnTo>
                  <a:pt x="373202" y="165100"/>
                </a:lnTo>
                <a:lnTo>
                  <a:pt x="366598" y="190500"/>
                </a:lnTo>
                <a:lnTo>
                  <a:pt x="365582" y="194310"/>
                </a:lnTo>
                <a:lnTo>
                  <a:pt x="364185" y="196850"/>
                </a:lnTo>
                <a:lnTo>
                  <a:pt x="362915" y="199389"/>
                </a:lnTo>
                <a:lnTo>
                  <a:pt x="361391" y="203200"/>
                </a:lnTo>
                <a:lnTo>
                  <a:pt x="358089" y="208280"/>
                </a:lnTo>
                <a:lnTo>
                  <a:pt x="354533" y="213360"/>
                </a:lnTo>
                <a:lnTo>
                  <a:pt x="352501" y="215900"/>
                </a:lnTo>
                <a:lnTo>
                  <a:pt x="350469" y="219710"/>
                </a:lnTo>
                <a:lnTo>
                  <a:pt x="330657" y="238760"/>
                </a:lnTo>
                <a:lnTo>
                  <a:pt x="324688" y="243839"/>
                </a:lnTo>
                <a:lnTo>
                  <a:pt x="318592" y="248920"/>
                </a:lnTo>
                <a:lnTo>
                  <a:pt x="311988" y="252730"/>
                </a:lnTo>
                <a:lnTo>
                  <a:pt x="308813" y="254000"/>
                </a:lnTo>
                <a:lnTo>
                  <a:pt x="305384" y="256539"/>
                </a:lnTo>
                <a:lnTo>
                  <a:pt x="298526" y="260350"/>
                </a:lnTo>
                <a:lnTo>
                  <a:pt x="294970" y="261620"/>
                </a:lnTo>
                <a:lnTo>
                  <a:pt x="291541" y="262889"/>
                </a:lnTo>
                <a:lnTo>
                  <a:pt x="287858" y="264160"/>
                </a:lnTo>
                <a:lnTo>
                  <a:pt x="284302" y="266700"/>
                </a:lnTo>
                <a:lnTo>
                  <a:pt x="280619" y="267970"/>
                </a:lnTo>
                <a:lnTo>
                  <a:pt x="277063" y="269239"/>
                </a:lnTo>
                <a:lnTo>
                  <a:pt x="273253" y="270510"/>
                </a:lnTo>
                <a:lnTo>
                  <a:pt x="269570" y="271780"/>
                </a:lnTo>
                <a:lnTo>
                  <a:pt x="265760" y="273050"/>
                </a:lnTo>
                <a:lnTo>
                  <a:pt x="258140" y="274320"/>
                </a:lnTo>
                <a:lnTo>
                  <a:pt x="254330" y="275589"/>
                </a:lnTo>
                <a:lnTo>
                  <a:pt x="242519" y="278130"/>
                </a:lnTo>
                <a:lnTo>
                  <a:pt x="234772" y="279400"/>
                </a:lnTo>
                <a:lnTo>
                  <a:pt x="222707" y="279400"/>
                </a:lnTo>
                <a:lnTo>
                  <a:pt x="218770" y="280670"/>
                </a:lnTo>
                <a:lnTo>
                  <a:pt x="453207" y="280670"/>
                </a:lnTo>
                <a:lnTo>
                  <a:pt x="387299" y="231139"/>
                </a:lnTo>
                <a:lnTo>
                  <a:pt x="391363" y="226060"/>
                </a:lnTo>
                <a:lnTo>
                  <a:pt x="393268" y="222250"/>
                </a:lnTo>
                <a:lnTo>
                  <a:pt x="395046" y="219710"/>
                </a:lnTo>
                <a:lnTo>
                  <a:pt x="398221" y="213360"/>
                </a:lnTo>
                <a:lnTo>
                  <a:pt x="399872" y="210820"/>
                </a:lnTo>
                <a:lnTo>
                  <a:pt x="402666" y="205739"/>
                </a:lnTo>
                <a:lnTo>
                  <a:pt x="403936" y="201930"/>
                </a:lnTo>
                <a:lnTo>
                  <a:pt x="405206" y="199389"/>
                </a:lnTo>
                <a:lnTo>
                  <a:pt x="406349" y="196850"/>
                </a:lnTo>
                <a:lnTo>
                  <a:pt x="407365" y="193039"/>
                </a:lnTo>
                <a:lnTo>
                  <a:pt x="410032" y="184150"/>
                </a:lnTo>
                <a:lnTo>
                  <a:pt x="410667" y="181610"/>
                </a:lnTo>
                <a:lnTo>
                  <a:pt x="411937" y="175260"/>
                </a:lnTo>
                <a:lnTo>
                  <a:pt x="412445" y="171450"/>
                </a:lnTo>
                <a:lnTo>
                  <a:pt x="412826" y="168910"/>
                </a:lnTo>
                <a:lnTo>
                  <a:pt x="413334" y="162560"/>
                </a:lnTo>
                <a:lnTo>
                  <a:pt x="413537" y="157480"/>
                </a:lnTo>
                <a:lnTo>
                  <a:pt x="413461" y="149860"/>
                </a:lnTo>
                <a:lnTo>
                  <a:pt x="413207" y="147320"/>
                </a:lnTo>
                <a:lnTo>
                  <a:pt x="413080" y="144780"/>
                </a:lnTo>
                <a:lnTo>
                  <a:pt x="412318" y="138430"/>
                </a:lnTo>
                <a:lnTo>
                  <a:pt x="411810" y="134620"/>
                </a:lnTo>
                <a:lnTo>
                  <a:pt x="409905" y="125730"/>
                </a:lnTo>
                <a:lnTo>
                  <a:pt x="408127" y="120650"/>
                </a:lnTo>
                <a:lnTo>
                  <a:pt x="406095" y="114300"/>
                </a:lnTo>
                <a:lnTo>
                  <a:pt x="404952" y="110489"/>
                </a:lnTo>
                <a:lnTo>
                  <a:pt x="402412" y="105410"/>
                </a:lnTo>
                <a:lnTo>
                  <a:pt x="401015" y="101600"/>
                </a:lnTo>
                <a:lnTo>
                  <a:pt x="397967" y="96520"/>
                </a:lnTo>
                <a:lnTo>
                  <a:pt x="396316" y="92710"/>
                </a:lnTo>
                <a:lnTo>
                  <a:pt x="394538" y="90170"/>
                </a:lnTo>
                <a:lnTo>
                  <a:pt x="392887" y="87630"/>
                </a:lnTo>
                <a:lnTo>
                  <a:pt x="390982" y="85089"/>
                </a:lnTo>
                <a:lnTo>
                  <a:pt x="386918" y="78739"/>
                </a:lnTo>
                <a:lnTo>
                  <a:pt x="382600" y="73660"/>
                </a:lnTo>
                <a:lnTo>
                  <a:pt x="378028" y="68580"/>
                </a:lnTo>
                <a:lnTo>
                  <a:pt x="375615" y="66039"/>
                </a:lnTo>
                <a:lnTo>
                  <a:pt x="372948" y="63500"/>
                </a:lnTo>
                <a:lnTo>
                  <a:pt x="370408" y="60960"/>
                </a:lnTo>
                <a:lnTo>
                  <a:pt x="337261" y="35560"/>
                </a:lnTo>
                <a:lnTo>
                  <a:pt x="333324" y="33020"/>
                </a:lnTo>
                <a:lnTo>
                  <a:pt x="329006" y="30480"/>
                </a:lnTo>
                <a:close/>
              </a:path>
              <a:path w="530860" h="397510">
                <a:moveTo>
                  <a:pt x="227025" y="227330"/>
                </a:moveTo>
                <a:lnTo>
                  <a:pt x="210515" y="227330"/>
                </a:lnTo>
                <a:lnTo>
                  <a:pt x="213182" y="228600"/>
                </a:lnTo>
                <a:lnTo>
                  <a:pt x="224358" y="228600"/>
                </a:lnTo>
                <a:lnTo>
                  <a:pt x="227025" y="227330"/>
                </a:lnTo>
                <a:close/>
              </a:path>
              <a:path w="530860" h="397510">
                <a:moveTo>
                  <a:pt x="230708" y="226060"/>
                </a:moveTo>
                <a:lnTo>
                  <a:pt x="206832" y="226060"/>
                </a:lnTo>
                <a:lnTo>
                  <a:pt x="207975" y="227330"/>
                </a:lnTo>
                <a:lnTo>
                  <a:pt x="229565" y="227330"/>
                </a:lnTo>
                <a:lnTo>
                  <a:pt x="230708" y="226060"/>
                </a:lnTo>
                <a:close/>
              </a:path>
              <a:path w="530860" h="397510">
                <a:moveTo>
                  <a:pt x="234264" y="224789"/>
                </a:moveTo>
                <a:lnTo>
                  <a:pt x="203276" y="224789"/>
                </a:lnTo>
                <a:lnTo>
                  <a:pt x="204419" y="226060"/>
                </a:lnTo>
                <a:lnTo>
                  <a:pt x="233121" y="226060"/>
                </a:lnTo>
                <a:lnTo>
                  <a:pt x="234264" y="224789"/>
                </a:lnTo>
                <a:close/>
              </a:path>
              <a:path w="530860" h="397510">
                <a:moveTo>
                  <a:pt x="164922" y="162560"/>
                </a:moveTo>
                <a:lnTo>
                  <a:pt x="110058" y="162560"/>
                </a:lnTo>
                <a:lnTo>
                  <a:pt x="109931" y="163830"/>
                </a:lnTo>
                <a:lnTo>
                  <a:pt x="109677" y="165100"/>
                </a:lnTo>
                <a:lnTo>
                  <a:pt x="109677" y="167639"/>
                </a:lnTo>
                <a:lnTo>
                  <a:pt x="109931" y="168910"/>
                </a:lnTo>
                <a:lnTo>
                  <a:pt x="110312" y="170180"/>
                </a:lnTo>
                <a:lnTo>
                  <a:pt x="110439" y="171450"/>
                </a:lnTo>
                <a:lnTo>
                  <a:pt x="111582" y="173989"/>
                </a:lnTo>
                <a:lnTo>
                  <a:pt x="111963" y="173989"/>
                </a:lnTo>
                <a:lnTo>
                  <a:pt x="112598" y="175260"/>
                </a:lnTo>
                <a:lnTo>
                  <a:pt x="113614" y="176530"/>
                </a:lnTo>
                <a:lnTo>
                  <a:pt x="114376" y="177800"/>
                </a:lnTo>
                <a:lnTo>
                  <a:pt x="115011" y="177800"/>
                </a:lnTo>
                <a:lnTo>
                  <a:pt x="116408" y="179070"/>
                </a:lnTo>
                <a:lnTo>
                  <a:pt x="85801" y="218439"/>
                </a:lnTo>
                <a:lnTo>
                  <a:pt x="101930" y="224789"/>
                </a:lnTo>
                <a:lnTo>
                  <a:pt x="133045" y="186689"/>
                </a:lnTo>
                <a:lnTo>
                  <a:pt x="144983" y="186689"/>
                </a:lnTo>
                <a:lnTo>
                  <a:pt x="146634" y="185420"/>
                </a:lnTo>
                <a:lnTo>
                  <a:pt x="148412" y="185420"/>
                </a:lnTo>
                <a:lnTo>
                  <a:pt x="150063" y="184150"/>
                </a:lnTo>
                <a:lnTo>
                  <a:pt x="189451" y="184150"/>
                </a:lnTo>
                <a:lnTo>
                  <a:pt x="163652" y="172720"/>
                </a:lnTo>
                <a:lnTo>
                  <a:pt x="164287" y="171450"/>
                </a:lnTo>
                <a:lnTo>
                  <a:pt x="164795" y="168910"/>
                </a:lnTo>
                <a:lnTo>
                  <a:pt x="165176" y="167639"/>
                </a:lnTo>
                <a:lnTo>
                  <a:pt x="165049" y="163830"/>
                </a:lnTo>
                <a:lnTo>
                  <a:pt x="164922" y="162560"/>
                </a:lnTo>
                <a:close/>
              </a:path>
              <a:path w="530860" h="397510">
                <a:moveTo>
                  <a:pt x="236296" y="223520"/>
                </a:moveTo>
                <a:lnTo>
                  <a:pt x="201117" y="223520"/>
                </a:lnTo>
                <a:lnTo>
                  <a:pt x="202133" y="224789"/>
                </a:lnTo>
                <a:lnTo>
                  <a:pt x="235280" y="224789"/>
                </a:lnTo>
                <a:lnTo>
                  <a:pt x="236296" y="223520"/>
                </a:lnTo>
                <a:close/>
              </a:path>
              <a:path w="530860" h="397510">
                <a:moveTo>
                  <a:pt x="189451" y="184150"/>
                </a:moveTo>
                <a:lnTo>
                  <a:pt x="151587" y="184150"/>
                </a:lnTo>
                <a:lnTo>
                  <a:pt x="192354" y="201930"/>
                </a:lnTo>
                <a:lnTo>
                  <a:pt x="191338" y="204470"/>
                </a:lnTo>
                <a:lnTo>
                  <a:pt x="191084" y="205739"/>
                </a:lnTo>
                <a:lnTo>
                  <a:pt x="190957" y="208280"/>
                </a:lnTo>
                <a:lnTo>
                  <a:pt x="191211" y="209550"/>
                </a:lnTo>
                <a:lnTo>
                  <a:pt x="191338" y="210820"/>
                </a:lnTo>
                <a:lnTo>
                  <a:pt x="191592" y="212089"/>
                </a:lnTo>
                <a:lnTo>
                  <a:pt x="192735" y="214630"/>
                </a:lnTo>
                <a:lnTo>
                  <a:pt x="193751" y="217170"/>
                </a:lnTo>
                <a:lnTo>
                  <a:pt x="195021" y="218439"/>
                </a:lnTo>
                <a:lnTo>
                  <a:pt x="196418" y="219710"/>
                </a:lnTo>
                <a:lnTo>
                  <a:pt x="197434" y="220980"/>
                </a:lnTo>
                <a:lnTo>
                  <a:pt x="198196" y="222250"/>
                </a:lnTo>
                <a:lnTo>
                  <a:pt x="199085" y="222250"/>
                </a:lnTo>
                <a:lnTo>
                  <a:pt x="200101" y="223520"/>
                </a:lnTo>
                <a:lnTo>
                  <a:pt x="237439" y="223520"/>
                </a:lnTo>
                <a:lnTo>
                  <a:pt x="239217" y="222250"/>
                </a:lnTo>
                <a:lnTo>
                  <a:pt x="240995" y="219710"/>
                </a:lnTo>
                <a:lnTo>
                  <a:pt x="241757" y="219710"/>
                </a:lnTo>
                <a:lnTo>
                  <a:pt x="242519" y="218439"/>
                </a:lnTo>
                <a:lnTo>
                  <a:pt x="243154" y="217170"/>
                </a:lnTo>
                <a:lnTo>
                  <a:pt x="243662" y="217170"/>
                </a:lnTo>
                <a:lnTo>
                  <a:pt x="244297" y="215900"/>
                </a:lnTo>
                <a:lnTo>
                  <a:pt x="244805" y="214630"/>
                </a:lnTo>
                <a:lnTo>
                  <a:pt x="245567" y="213360"/>
                </a:lnTo>
                <a:lnTo>
                  <a:pt x="246075" y="210820"/>
                </a:lnTo>
                <a:lnTo>
                  <a:pt x="246456" y="209550"/>
                </a:lnTo>
                <a:lnTo>
                  <a:pt x="246456" y="205739"/>
                </a:lnTo>
                <a:lnTo>
                  <a:pt x="238582" y="193039"/>
                </a:lnTo>
                <a:lnTo>
                  <a:pt x="237185" y="193039"/>
                </a:lnTo>
                <a:lnTo>
                  <a:pt x="235788" y="191770"/>
                </a:lnTo>
                <a:lnTo>
                  <a:pt x="234264" y="190500"/>
                </a:lnTo>
                <a:lnTo>
                  <a:pt x="203784" y="190500"/>
                </a:lnTo>
                <a:lnTo>
                  <a:pt x="189451" y="184150"/>
                </a:lnTo>
                <a:close/>
              </a:path>
              <a:path w="530860" h="397510">
                <a:moveTo>
                  <a:pt x="261950" y="137160"/>
                </a:moveTo>
                <a:lnTo>
                  <a:pt x="230327" y="137160"/>
                </a:lnTo>
                <a:lnTo>
                  <a:pt x="211912" y="187960"/>
                </a:lnTo>
                <a:lnTo>
                  <a:pt x="209753" y="187960"/>
                </a:lnTo>
                <a:lnTo>
                  <a:pt x="205689" y="189230"/>
                </a:lnTo>
                <a:lnTo>
                  <a:pt x="203784" y="190500"/>
                </a:lnTo>
                <a:lnTo>
                  <a:pt x="234264" y="190500"/>
                </a:lnTo>
                <a:lnTo>
                  <a:pt x="232740" y="189230"/>
                </a:lnTo>
                <a:lnTo>
                  <a:pt x="230962" y="189230"/>
                </a:lnTo>
                <a:lnTo>
                  <a:pt x="248615" y="140970"/>
                </a:lnTo>
                <a:lnTo>
                  <a:pt x="252552" y="140970"/>
                </a:lnTo>
                <a:lnTo>
                  <a:pt x="253949" y="139700"/>
                </a:lnTo>
                <a:lnTo>
                  <a:pt x="258775" y="139700"/>
                </a:lnTo>
                <a:lnTo>
                  <a:pt x="260807" y="138430"/>
                </a:lnTo>
                <a:lnTo>
                  <a:pt x="261950" y="137160"/>
                </a:lnTo>
                <a:close/>
              </a:path>
              <a:path w="530860" h="397510">
                <a:moveTo>
                  <a:pt x="163525" y="158750"/>
                </a:moveTo>
                <a:lnTo>
                  <a:pt x="111328" y="158750"/>
                </a:lnTo>
                <a:lnTo>
                  <a:pt x="110947" y="160020"/>
                </a:lnTo>
                <a:lnTo>
                  <a:pt x="110693" y="161289"/>
                </a:lnTo>
                <a:lnTo>
                  <a:pt x="110312" y="162560"/>
                </a:lnTo>
                <a:lnTo>
                  <a:pt x="164668" y="162560"/>
                </a:lnTo>
                <a:lnTo>
                  <a:pt x="163525" y="158750"/>
                </a:lnTo>
                <a:close/>
              </a:path>
              <a:path w="530860" h="397510">
                <a:moveTo>
                  <a:pt x="161112" y="154939"/>
                </a:moveTo>
                <a:lnTo>
                  <a:pt x="113741" y="154939"/>
                </a:lnTo>
                <a:lnTo>
                  <a:pt x="112471" y="157480"/>
                </a:lnTo>
                <a:lnTo>
                  <a:pt x="111963" y="158750"/>
                </a:lnTo>
                <a:lnTo>
                  <a:pt x="163017" y="158750"/>
                </a:lnTo>
                <a:lnTo>
                  <a:pt x="162509" y="157480"/>
                </a:lnTo>
                <a:lnTo>
                  <a:pt x="161747" y="156210"/>
                </a:lnTo>
                <a:lnTo>
                  <a:pt x="161112" y="154939"/>
                </a:lnTo>
                <a:close/>
              </a:path>
              <a:path w="530860" h="397510">
                <a:moveTo>
                  <a:pt x="158826" y="152400"/>
                </a:moveTo>
                <a:lnTo>
                  <a:pt x="116027" y="152400"/>
                </a:lnTo>
                <a:lnTo>
                  <a:pt x="115265" y="153670"/>
                </a:lnTo>
                <a:lnTo>
                  <a:pt x="114376" y="154939"/>
                </a:lnTo>
                <a:lnTo>
                  <a:pt x="160477" y="154939"/>
                </a:lnTo>
                <a:lnTo>
                  <a:pt x="158826" y="152400"/>
                </a:lnTo>
                <a:close/>
              </a:path>
              <a:path w="530860" h="397510">
                <a:moveTo>
                  <a:pt x="157048" y="151130"/>
                </a:moveTo>
                <a:lnTo>
                  <a:pt x="117932" y="151130"/>
                </a:lnTo>
                <a:lnTo>
                  <a:pt x="116916" y="152400"/>
                </a:lnTo>
                <a:lnTo>
                  <a:pt x="157937" y="152400"/>
                </a:lnTo>
                <a:lnTo>
                  <a:pt x="157048" y="151130"/>
                </a:lnTo>
                <a:close/>
              </a:path>
              <a:path w="530860" h="397510">
                <a:moveTo>
                  <a:pt x="150698" y="147320"/>
                </a:moveTo>
                <a:lnTo>
                  <a:pt x="124282" y="147320"/>
                </a:lnTo>
                <a:lnTo>
                  <a:pt x="123139" y="148589"/>
                </a:lnTo>
                <a:lnTo>
                  <a:pt x="120853" y="149860"/>
                </a:lnTo>
                <a:lnTo>
                  <a:pt x="118821" y="151130"/>
                </a:lnTo>
                <a:lnTo>
                  <a:pt x="156032" y="151130"/>
                </a:lnTo>
                <a:lnTo>
                  <a:pt x="155143" y="149860"/>
                </a:lnTo>
                <a:lnTo>
                  <a:pt x="154000" y="149860"/>
                </a:lnTo>
                <a:lnTo>
                  <a:pt x="150698" y="147320"/>
                </a:lnTo>
                <a:close/>
              </a:path>
              <a:path w="530860" h="397510">
                <a:moveTo>
                  <a:pt x="147015" y="146050"/>
                </a:moveTo>
                <a:lnTo>
                  <a:pt x="127965" y="146050"/>
                </a:lnTo>
                <a:lnTo>
                  <a:pt x="126695" y="147320"/>
                </a:lnTo>
                <a:lnTo>
                  <a:pt x="148285" y="147320"/>
                </a:lnTo>
                <a:lnTo>
                  <a:pt x="147015" y="146050"/>
                </a:lnTo>
                <a:close/>
              </a:path>
              <a:path w="530860" h="397510">
                <a:moveTo>
                  <a:pt x="137490" y="144780"/>
                </a:moveTo>
                <a:lnTo>
                  <a:pt x="135966" y="146050"/>
                </a:lnTo>
                <a:lnTo>
                  <a:pt x="138887" y="146050"/>
                </a:lnTo>
                <a:lnTo>
                  <a:pt x="137490" y="144780"/>
                </a:lnTo>
                <a:close/>
              </a:path>
              <a:path w="530860" h="397510">
                <a:moveTo>
                  <a:pt x="258394" y="101600"/>
                </a:moveTo>
                <a:lnTo>
                  <a:pt x="233248" y="101600"/>
                </a:lnTo>
                <a:lnTo>
                  <a:pt x="229819" y="104139"/>
                </a:lnTo>
                <a:lnTo>
                  <a:pt x="227787" y="105410"/>
                </a:lnTo>
                <a:lnTo>
                  <a:pt x="226898" y="105410"/>
                </a:lnTo>
                <a:lnTo>
                  <a:pt x="225882" y="106680"/>
                </a:lnTo>
                <a:lnTo>
                  <a:pt x="225120" y="106680"/>
                </a:lnTo>
                <a:lnTo>
                  <a:pt x="223469" y="109220"/>
                </a:lnTo>
                <a:lnTo>
                  <a:pt x="222707" y="109220"/>
                </a:lnTo>
                <a:lnTo>
                  <a:pt x="221437" y="111760"/>
                </a:lnTo>
                <a:lnTo>
                  <a:pt x="220802" y="111760"/>
                </a:lnTo>
                <a:lnTo>
                  <a:pt x="219659" y="115570"/>
                </a:lnTo>
                <a:lnTo>
                  <a:pt x="219405" y="116839"/>
                </a:lnTo>
                <a:lnTo>
                  <a:pt x="219151" y="116839"/>
                </a:lnTo>
                <a:lnTo>
                  <a:pt x="218770" y="118110"/>
                </a:lnTo>
                <a:lnTo>
                  <a:pt x="218897" y="123189"/>
                </a:lnTo>
                <a:lnTo>
                  <a:pt x="219278" y="124460"/>
                </a:lnTo>
                <a:lnTo>
                  <a:pt x="219532" y="125730"/>
                </a:lnTo>
                <a:lnTo>
                  <a:pt x="220548" y="128270"/>
                </a:lnTo>
                <a:lnTo>
                  <a:pt x="221183" y="129539"/>
                </a:lnTo>
                <a:lnTo>
                  <a:pt x="221945" y="129539"/>
                </a:lnTo>
                <a:lnTo>
                  <a:pt x="222707" y="130810"/>
                </a:lnTo>
                <a:lnTo>
                  <a:pt x="223596" y="132080"/>
                </a:lnTo>
                <a:lnTo>
                  <a:pt x="224612" y="133350"/>
                </a:lnTo>
                <a:lnTo>
                  <a:pt x="226644" y="134620"/>
                </a:lnTo>
                <a:lnTo>
                  <a:pt x="227787" y="135889"/>
                </a:lnTo>
                <a:lnTo>
                  <a:pt x="229184" y="137160"/>
                </a:lnTo>
                <a:lnTo>
                  <a:pt x="264109" y="137160"/>
                </a:lnTo>
                <a:lnTo>
                  <a:pt x="265887" y="135889"/>
                </a:lnTo>
                <a:lnTo>
                  <a:pt x="267665" y="133350"/>
                </a:lnTo>
                <a:lnTo>
                  <a:pt x="269189" y="132080"/>
                </a:lnTo>
                <a:lnTo>
                  <a:pt x="269824" y="132080"/>
                </a:lnTo>
                <a:lnTo>
                  <a:pt x="270459" y="130810"/>
                </a:lnTo>
                <a:lnTo>
                  <a:pt x="271221" y="129539"/>
                </a:lnTo>
                <a:lnTo>
                  <a:pt x="272237" y="128270"/>
                </a:lnTo>
                <a:lnTo>
                  <a:pt x="272618" y="127000"/>
                </a:lnTo>
                <a:lnTo>
                  <a:pt x="273126" y="127000"/>
                </a:lnTo>
                <a:lnTo>
                  <a:pt x="274142" y="121920"/>
                </a:lnTo>
                <a:lnTo>
                  <a:pt x="274142" y="119380"/>
                </a:lnTo>
                <a:lnTo>
                  <a:pt x="273761" y="116839"/>
                </a:lnTo>
                <a:lnTo>
                  <a:pt x="273380" y="115570"/>
                </a:lnTo>
                <a:lnTo>
                  <a:pt x="273126" y="114300"/>
                </a:lnTo>
                <a:lnTo>
                  <a:pt x="272364" y="113030"/>
                </a:lnTo>
                <a:lnTo>
                  <a:pt x="288355" y="102870"/>
                </a:lnTo>
                <a:lnTo>
                  <a:pt x="259918" y="102870"/>
                </a:lnTo>
                <a:lnTo>
                  <a:pt x="258394" y="101600"/>
                </a:lnTo>
                <a:close/>
              </a:path>
              <a:path w="530860" h="397510">
                <a:moveTo>
                  <a:pt x="305892" y="72389"/>
                </a:moveTo>
                <a:lnTo>
                  <a:pt x="259918" y="102870"/>
                </a:lnTo>
                <a:lnTo>
                  <a:pt x="288355" y="102870"/>
                </a:lnTo>
                <a:lnTo>
                  <a:pt x="318338" y="83820"/>
                </a:lnTo>
                <a:lnTo>
                  <a:pt x="305892" y="72389"/>
                </a:lnTo>
                <a:close/>
              </a:path>
              <a:path w="530860" h="397510">
                <a:moveTo>
                  <a:pt x="255219" y="100330"/>
                </a:moveTo>
                <a:lnTo>
                  <a:pt x="238201" y="100330"/>
                </a:lnTo>
                <a:lnTo>
                  <a:pt x="235661" y="101600"/>
                </a:lnTo>
                <a:lnTo>
                  <a:pt x="256870" y="101600"/>
                </a:lnTo>
                <a:lnTo>
                  <a:pt x="255219" y="100330"/>
                </a:lnTo>
                <a:close/>
              </a:path>
              <a:path w="530860" h="397510">
                <a:moveTo>
                  <a:pt x="248234" y="99060"/>
                </a:moveTo>
                <a:lnTo>
                  <a:pt x="245059" y="99060"/>
                </a:lnTo>
                <a:lnTo>
                  <a:pt x="240868" y="100330"/>
                </a:lnTo>
                <a:lnTo>
                  <a:pt x="250139" y="100330"/>
                </a:lnTo>
                <a:lnTo>
                  <a:pt x="248234" y="99060"/>
                </a:lnTo>
                <a:close/>
              </a:path>
              <a:path w="530860" h="397510">
                <a:moveTo>
                  <a:pt x="231597" y="1270"/>
                </a:moveTo>
                <a:lnTo>
                  <a:pt x="181940" y="1270"/>
                </a:lnTo>
                <a:lnTo>
                  <a:pt x="172161" y="2539"/>
                </a:lnTo>
                <a:lnTo>
                  <a:pt x="157556" y="5080"/>
                </a:lnTo>
                <a:lnTo>
                  <a:pt x="152730" y="6350"/>
                </a:lnTo>
                <a:lnTo>
                  <a:pt x="260807" y="6350"/>
                </a:lnTo>
                <a:lnTo>
                  <a:pt x="255981" y="5080"/>
                </a:lnTo>
                <a:lnTo>
                  <a:pt x="241376" y="2539"/>
                </a:lnTo>
                <a:lnTo>
                  <a:pt x="231597" y="1270"/>
                </a:lnTo>
                <a:close/>
              </a:path>
              <a:path w="530860" h="397510">
                <a:moveTo>
                  <a:pt x="216738" y="0"/>
                </a:moveTo>
                <a:lnTo>
                  <a:pt x="196799" y="0"/>
                </a:lnTo>
                <a:lnTo>
                  <a:pt x="191846" y="1270"/>
                </a:lnTo>
                <a:lnTo>
                  <a:pt x="221564" y="1270"/>
                </a:lnTo>
                <a:lnTo>
                  <a:pt x="216738" y="0"/>
                </a:lnTo>
                <a:close/>
              </a:path>
            </a:pathLst>
          </a:custGeom>
          <a:solidFill>
            <a:srgbClr val="FFFFFF"/>
          </a:solidFill>
        </p:spPr>
        <p:txBody>
          <a:bodyPr wrap="square" lIns="0" tIns="0" rIns="0" bIns="0" rtlCol="0"/>
          <a:lstStyle/>
          <a:p>
            <a:endParaRPr sz="1350"/>
          </a:p>
        </p:txBody>
      </p:sp>
      <p:sp>
        <p:nvSpPr>
          <p:cNvPr id="24" name="object 24"/>
          <p:cNvSpPr/>
          <p:nvPr/>
        </p:nvSpPr>
        <p:spPr>
          <a:xfrm>
            <a:off x="1891665" y="3721036"/>
            <a:ext cx="398145" cy="294323"/>
          </a:xfrm>
          <a:custGeom>
            <a:avLst/>
            <a:gdLst/>
            <a:ahLst/>
            <a:cxnLst/>
            <a:rect l="l" t="t" r="r" b="b"/>
            <a:pathLst>
              <a:path w="530860" h="392429">
                <a:moveTo>
                  <a:pt x="336246" y="367030"/>
                </a:moveTo>
                <a:lnTo>
                  <a:pt x="266827" y="367030"/>
                </a:lnTo>
                <a:lnTo>
                  <a:pt x="284353" y="392430"/>
                </a:lnTo>
                <a:lnTo>
                  <a:pt x="339725" y="378460"/>
                </a:lnTo>
                <a:lnTo>
                  <a:pt x="336246" y="367030"/>
                </a:lnTo>
                <a:close/>
              </a:path>
              <a:path w="530860" h="392429">
                <a:moveTo>
                  <a:pt x="93599" y="294640"/>
                </a:moveTo>
                <a:lnTo>
                  <a:pt x="56006" y="294640"/>
                </a:lnTo>
                <a:lnTo>
                  <a:pt x="58928" y="298450"/>
                </a:lnTo>
                <a:lnTo>
                  <a:pt x="61975" y="302260"/>
                </a:lnTo>
                <a:lnTo>
                  <a:pt x="65150" y="306070"/>
                </a:lnTo>
                <a:lnTo>
                  <a:pt x="68453" y="308610"/>
                </a:lnTo>
                <a:lnTo>
                  <a:pt x="72009" y="312420"/>
                </a:lnTo>
                <a:lnTo>
                  <a:pt x="75437" y="314960"/>
                </a:lnTo>
                <a:lnTo>
                  <a:pt x="79121" y="318770"/>
                </a:lnTo>
                <a:lnTo>
                  <a:pt x="86741" y="323850"/>
                </a:lnTo>
                <a:lnTo>
                  <a:pt x="112013" y="340360"/>
                </a:lnTo>
                <a:lnTo>
                  <a:pt x="116459" y="342900"/>
                </a:lnTo>
                <a:lnTo>
                  <a:pt x="105282" y="370840"/>
                </a:lnTo>
                <a:lnTo>
                  <a:pt x="158623" y="388620"/>
                </a:lnTo>
                <a:lnTo>
                  <a:pt x="179831" y="364490"/>
                </a:lnTo>
                <a:lnTo>
                  <a:pt x="335473" y="364490"/>
                </a:lnTo>
                <a:lnTo>
                  <a:pt x="330835" y="349250"/>
                </a:lnTo>
                <a:lnTo>
                  <a:pt x="335661" y="347980"/>
                </a:lnTo>
                <a:lnTo>
                  <a:pt x="340360" y="345440"/>
                </a:lnTo>
                <a:lnTo>
                  <a:pt x="213613" y="345440"/>
                </a:lnTo>
                <a:lnTo>
                  <a:pt x="209296" y="344170"/>
                </a:lnTo>
                <a:lnTo>
                  <a:pt x="196342" y="342900"/>
                </a:lnTo>
                <a:lnTo>
                  <a:pt x="188087" y="341630"/>
                </a:lnTo>
                <a:lnTo>
                  <a:pt x="183896" y="340360"/>
                </a:lnTo>
                <a:lnTo>
                  <a:pt x="179831" y="340360"/>
                </a:lnTo>
                <a:lnTo>
                  <a:pt x="175768" y="339090"/>
                </a:lnTo>
                <a:lnTo>
                  <a:pt x="171831" y="337820"/>
                </a:lnTo>
                <a:lnTo>
                  <a:pt x="167767" y="336550"/>
                </a:lnTo>
                <a:lnTo>
                  <a:pt x="163830" y="335280"/>
                </a:lnTo>
                <a:lnTo>
                  <a:pt x="152400" y="331470"/>
                </a:lnTo>
                <a:lnTo>
                  <a:pt x="145034" y="328930"/>
                </a:lnTo>
                <a:lnTo>
                  <a:pt x="141478" y="326390"/>
                </a:lnTo>
                <a:lnTo>
                  <a:pt x="134366" y="323850"/>
                </a:lnTo>
                <a:lnTo>
                  <a:pt x="130937" y="321310"/>
                </a:lnTo>
                <a:lnTo>
                  <a:pt x="127635" y="320040"/>
                </a:lnTo>
                <a:lnTo>
                  <a:pt x="124206" y="317500"/>
                </a:lnTo>
                <a:lnTo>
                  <a:pt x="121031" y="316230"/>
                </a:lnTo>
                <a:lnTo>
                  <a:pt x="114681" y="311150"/>
                </a:lnTo>
                <a:lnTo>
                  <a:pt x="111760" y="309880"/>
                </a:lnTo>
                <a:lnTo>
                  <a:pt x="108712" y="307340"/>
                </a:lnTo>
                <a:lnTo>
                  <a:pt x="105791" y="304800"/>
                </a:lnTo>
                <a:lnTo>
                  <a:pt x="100203" y="300990"/>
                </a:lnTo>
                <a:lnTo>
                  <a:pt x="94868" y="295910"/>
                </a:lnTo>
                <a:lnTo>
                  <a:pt x="93599" y="294640"/>
                </a:lnTo>
                <a:close/>
              </a:path>
              <a:path w="530860" h="392429">
                <a:moveTo>
                  <a:pt x="244856" y="368300"/>
                </a:moveTo>
                <a:lnTo>
                  <a:pt x="218059" y="368300"/>
                </a:lnTo>
                <a:lnTo>
                  <a:pt x="231394" y="369570"/>
                </a:lnTo>
                <a:lnTo>
                  <a:pt x="240411" y="369570"/>
                </a:lnTo>
                <a:lnTo>
                  <a:pt x="244856" y="368300"/>
                </a:lnTo>
                <a:close/>
              </a:path>
              <a:path w="530860" h="392429">
                <a:moveTo>
                  <a:pt x="335473" y="364490"/>
                </a:moveTo>
                <a:lnTo>
                  <a:pt x="179831" y="364490"/>
                </a:lnTo>
                <a:lnTo>
                  <a:pt x="192405" y="367030"/>
                </a:lnTo>
                <a:lnTo>
                  <a:pt x="205105" y="368300"/>
                </a:lnTo>
                <a:lnTo>
                  <a:pt x="258063" y="368300"/>
                </a:lnTo>
                <a:lnTo>
                  <a:pt x="266827" y="367030"/>
                </a:lnTo>
                <a:lnTo>
                  <a:pt x="336246" y="367030"/>
                </a:lnTo>
                <a:lnTo>
                  <a:pt x="335473" y="364490"/>
                </a:lnTo>
                <a:close/>
              </a:path>
              <a:path w="530860" h="392429">
                <a:moveTo>
                  <a:pt x="350512" y="85090"/>
                </a:moveTo>
                <a:lnTo>
                  <a:pt x="235838" y="85090"/>
                </a:lnTo>
                <a:lnTo>
                  <a:pt x="240284" y="86360"/>
                </a:lnTo>
                <a:lnTo>
                  <a:pt x="253365" y="86360"/>
                </a:lnTo>
                <a:lnTo>
                  <a:pt x="257810" y="87630"/>
                </a:lnTo>
                <a:lnTo>
                  <a:pt x="262000" y="87630"/>
                </a:lnTo>
                <a:lnTo>
                  <a:pt x="270510" y="88900"/>
                </a:lnTo>
                <a:lnTo>
                  <a:pt x="274574" y="90170"/>
                </a:lnTo>
                <a:lnTo>
                  <a:pt x="278765" y="90170"/>
                </a:lnTo>
                <a:lnTo>
                  <a:pt x="287019" y="92710"/>
                </a:lnTo>
                <a:lnTo>
                  <a:pt x="290956" y="93980"/>
                </a:lnTo>
                <a:lnTo>
                  <a:pt x="298831" y="95250"/>
                </a:lnTo>
                <a:lnTo>
                  <a:pt x="302641" y="96520"/>
                </a:lnTo>
                <a:lnTo>
                  <a:pt x="306578" y="99060"/>
                </a:lnTo>
                <a:lnTo>
                  <a:pt x="310261" y="100330"/>
                </a:lnTo>
                <a:lnTo>
                  <a:pt x="314071" y="101600"/>
                </a:lnTo>
                <a:lnTo>
                  <a:pt x="321182" y="104140"/>
                </a:lnTo>
                <a:lnTo>
                  <a:pt x="324738" y="106680"/>
                </a:lnTo>
                <a:lnTo>
                  <a:pt x="328294" y="107950"/>
                </a:lnTo>
                <a:lnTo>
                  <a:pt x="335153" y="111760"/>
                </a:lnTo>
                <a:lnTo>
                  <a:pt x="338455" y="113030"/>
                </a:lnTo>
                <a:lnTo>
                  <a:pt x="341630" y="115570"/>
                </a:lnTo>
                <a:lnTo>
                  <a:pt x="347980" y="119380"/>
                </a:lnTo>
                <a:lnTo>
                  <a:pt x="350900" y="121920"/>
                </a:lnTo>
                <a:lnTo>
                  <a:pt x="353949" y="123190"/>
                </a:lnTo>
                <a:lnTo>
                  <a:pt x="381888" y="151130"/>
                </a:lnTo>
                <a:lnTo>
                  <a:pt x="389509" y="162560"/>
                </a:lnTo>
                <a:lnTo>
                  <a:pt x="392811" y="167640"/>
                </a:lnTo>
                <a:lnTo>
                  <a:pt x="394335" y="171450"/>
                </a:lnTo>
                <a:lnTo>
                  <a:pt x="395731" y="173990"/>
                </a:lnTo>
                <a:lnTo>
                  <a:pt x="398399" y="180340"/>
                </a:lnTo>
                <a:lnTo>
                  <a:pt x="399415" y="182880"/>
                </a:lnTo>
                <a:lnTo>
                  <a:pt x="400431" y="186690"/>
                </a:lnTo>
                <a:lnTo>
                  <a:pt x="401319" y="189230"/>
                </a:lnTo>
                <a:lnTo>
                  <a:pt x="402081" y="193040"/>
                </a:lnTo>
                <a:lnTo>
                  <a:pt x="402971" y="195580"/>
                </a:lnTo>
                <a:lnTo>
                  <a:pt x="403479" y="199390"/>
                </a:lnTo>
                <a:lnTo>
                  <a:pt x="403860" y="201930"/>
                </a:lnTo>
                <a:lnTo>
                  <a:pt x="404368" y="205740"/>
                </a:lnTo>
                <a:lnTo>
                  <a:pt x="404749" y="208280"/>
                </a:lnTo>
                <a:lnTo>
                  <a:pt x="404749" y="218440"/>
                </a:lnTo>
                <a:lnTo>
                  <a:pt x="404622" y="223520"/>
                </a:lnTo>
                <a:lnTo>
                  <a:pt x="404368" y="226060"/>
                </a:lnTo>
                <a:lnTo>
                  <a:pt x="403860" y="228600"/>
                </a:lnTo>
                <a:lnTo>
                  <a:pt x="403479" y="232410"/>
                </a:lnTo>
                <a:lnTo>
                  <a:pt x="402971" y="234950"/>
                </a:lnTo>
                <a:lnTo>
                  <a:pt x="402081" y="238760"/>
                </a:lnTo>
                <a:lnTo>
                  <a:pt x="401319" y="241300"/>
                </a:lnTo>
                <a:lnTo>
                  <a:pt x="400431" y="245110"/>
                </a:lnTo>
                <a:lnTo>
                  <a:pt x="399415" y="247650"/>
                </a:lnTo>
                <a:lnTo>
                  <a:pt x="398399" y="251460"/>
                </a:lnTo>
                <a:lnTo>
                  <a:pt x="397002" y="254000"/>
                </a:lnTo>
                <a:lnTo>
                  <a:pt x="395731" y="257810"/>
                </a:lnTo>
                <a:lnTo>
                  <a:pt x="394335" y="260350"/>
                </a:lnTo>
                <a:lnTo>
                  <a:pt x="392811" y="262890"/>
                </a:lnTo>
                <a:lnTo>
                  <a:pt x="391160" y="266700"/>
                </a:lnTo>
                <a:lnTo>
                  <a:pt x="389509" y="269240"/>
                </a:lnTo>
                <a:lnTo>
                  <a:pt x="387731" y="271780"/>
                </a:lnTo>
                <a:lnTo>
                  <a:pt x="383921" y="278130"/>
                </a:lnTo>
                <a:lnTo>
                  <a:pt x="353949" y="307340"/>
                </a:lnTo>
                <a:lnTo>
                  <a:pt x="350900" y="309880"/>
                </a:lnTo>
                <a:lnTo>
                  <a:pt x="347980" y="311150"/>
                </a:lnTo>
                <a:lnTo>
                  <a:pt x="341630" y="316230"/>
                </a:lnTo>
                <a:lnTo>
                  <a:pt x="338455" y="317500"/>
                </a:lnTo>
                <a:lnTo>
                  <a:pt x="328294" y="323850"/>
                </a:lnTo>
                <a:lnTo>
                  <a:pt x="321182" y="326390"/>
                </a:lnTo>
                <a:lnTo>
                  <a:pt x="317627" y="328930"/>
                </a:lnTo>
                <a:lnTo>
                  <a:pt x="314071" y="330200"/>
                </a:lnTo>
                <a:lnTo>
                  <a:pt x="310261" y="331470"/>
                </a:lnTo>
                <a:lnTo>
                  <a:pt x="306578" y="332740"/>
                </a:lnTo>
                <a:lnTo>
                  <a:pt x="302641" y="334010"/>
                </a:lnTo>
                <a:lnTo>
                  <a:pt x="298831" y="335280"/>
                </a:lnTo>
                <a:lnTo>
                  <a:pt x="287019" y="339090"/>
                </a:lnTo>
                <a:lnTo>
                  <a:pt x="282829" y="340360"/>
                </a:lnTo>
                <a:lnTo>
                  <a:pt x="278765" y="340360"/>
                </a:lnTo>
                <a:lnTo>
                  <a:pt x="274574" y="341630"/>
                </a:lnTo>
                <a:lnTo>
                  <a:pt x="257810" y="344170"/>
                </a:lnTo>
                <a:lnTo>
                  <a:pt x="253365" y="344170"/>
                </a:lnTo>
                <a:lnTo>
                  <a:pt x="249047" y="345440"/>
                </a:lnTo>
                <a:lnTo>
                  <a:pt x="340360" y="345440"/>
                </a:lnTo>
                <a:lnTo>
                  <a:pt x="345186" y="342900"/>
                </a:lnTo>
                <a:lnTo>
                  <a:pt x="354330" y="337820"/>
                </a:lnTo>
                <a:lnTo>
                  <a:pt x="358648" y="335280"/>
                </a:lnTo>
                <a:lnTo>
                  <a:pt x="363093" y="332740"/>
                </a:lnTo>
                <a:lnTo>
                  <a:pt x="367284" y="330200"/>
                </a:lnTo>
                <a:lnTo>
                  <a:pt x="371602" y="327660"/>
                </a:lnTo>
                <a:lnTo>
                  <a:pt x="375666" y="325120"/>
                </a:lnTo>
                <a:lnTo>
                  <a:pt x="383413" y="318770"/>
                </a:lnTo>
                <a:lnTo>
                  <a:pt x="386969" y="314960"/>
                </a:lnTo>
                <a:lnTo>
                  <a:pt x="390652" y="312420"/>
                </a:lnTo>
                <a:lnTo>
                  <a:pt x="394081" y="308610"/>
                </a:lnTo>
                <a:lnTo>
                  <a:pt x="397510" y="306070"/>
                </a:lnTo>
                <a:lnTo>
                  <a:pt x="437252" y="306070"/>
                </a:lnTo>
                <a:lnTo>
                  <a:pt x="457327" y="274320"/>
                </a:lnTo>
                <a:lnTo>
                  <a:pt x="427355" y="260350"/>
                </a:lnTo>
                <a:lnTo>
                  <a:pt x="428498" y="257810"/>
                </a:lnTo>
                <a:lnTo>
                  <a:pt x="429387" y="255270"/>
                </a:lnTo>
                <a:lnTo>
                  <a:pt x="430403" y="252730"/>
                </a:lnTo>
                <a:lnTo>
                  <a:pt x="431292" y="250190"/>
                </a:lnTo>
                <a:lnTo>
                  <a:pt x="432816" y="243840"/>
                </a:lnTo>
                <a:lnTo>
                  <a:pt x="433450" y="241300"/>
                </a:lnTo>
                <a:lnTo>
                  <a:pt x="434213" y="238760"/>
                </a:lnTo>
                <a:lnTo>
                  <a:pt x="434594" y="236220"/>
                </a:lnTo>
                <a:lnTo>
                  <a:pt x="435102" y="232410"/>
                </a:lnTo>
                <a:lnTo>
                  <a:pt x="435863" y="227330"/>
                </a:lnTo>
                <a:lnTo>
                  <a:pt x="436270" y="222250"/>
                </a:lnTo>
                <a:lnTo>
                  <a:pt x="436244" y="209550"/>
                </a:lnTo>
                <a:lnTo>
                  <a:pt x="435737" y="203200"/>
                </a:lnTo>
                <a:lnTo>
                  <a:pt x="435356" y="200660"/>
                </a:lnTo>
                <a:lnTo>
                  <a:pt x="434340" y="194310"/>
                </a:lnTo>
                <a:lnTo>
                  <a:pt x="433705" y="190500"/>
                </a:lnTo>
                <a:lnTo>
                  <a:pt x="462788" y="180340"/>
                </a:lnTo>
                <a:lnTo>
                  <a:pt x="444931" y="143510"/>
                </a:lnTo>
                <a:lnTo>
                  <a:pt x="412623" y="143510"/>
                </a:lnTo>
                <a:lnTo>
                  <a:pt x="409702" y="139700"/>
                </a:lnTo>
                <a:lnTo>
                  <a:pt x="384810" y="114300"/>
                </a:lnTo>
                <a:lnTo>
                  <a:pt x="376428" y="106680"/>
                </a:lnTo>
                <a:lnTo>
                  <a:pt x="371982" y="104140"/>
                </a:lnTo>
                <a:lnTo>
                  <a:pt x="367538" y="100330"/>
                </a:lnTo>
                <a:lnTo>
                  <a:pt x="362966" y="97790"/>
                </a:lnTo>
                <a:lnTo>
                  <a:pt x="353313" y="92710"/>
                </a:lnTo>
                <a:lnTo>
                  <a:pt x="348361" y="90170"/>
                </a:lnTo>
                <a:lnTo>
                  <a:pt x="350512" y="85090"/>
                </a:lnTo>
                <a:close/>
              </a:path>
              <a:path w="530860" h="392429">
                <a:moveTo>
                  <a:pt x="437252" y="306070"/>
                </a:moveTo>
                <a:lnTo>
                  <a:pt x="397510" y="306070"/>
                </a:lnTo>
                <a:lnTo>
                  <a:pt x="432435" y="313690"/>
                </a:lnTo>
                <a:lnTo>
                  <a:pt x="437252" y="306070"/>
                </a:lnTo>
                <a:close/>
              </a:path>
              <a:path w="530860" h="392429">
                <a:moveTo>
                  <a:pt x="176275" y="306070"/>
                </a:moveTo>
                <a:lnTo>
                  <a:pt x="174752" y="306070"/>
                </a:lnTo>
                <a:lnTo>
                  <a:pt x="175387" y="307340"/>
                </a:lnTo>
                <a:lnTo>
                  <a:pt x="176275" y="306070"/>
                </a:lnTo>
                <a:close/>
              </a:path>
              <a:path w="530860" h="392429">
                <a:moveTo>
                  <a:pt x="168910" y="289560"/>
                </a:moveTo>
                <a:lnTo>
                  <a:pt x="166624" y="289560"/>
                </a:lnTo>
                <a:lnTo>
                  <a:pt x="164592" y="290830"/>
                </a:lnTo>
                <a:lnTo>
                  <a:pt x="163449" y="290830"/>
                </a:lnTo>
                <a:lnTo>
                  <a:pt x="163449" y="292100"/>
                </a:lnTo>
                <a:lnTo>
                  <a:pt x="163830" y="292100"/>
                </a:lnTo>
                <a:lnTo>
                  <a:pt x="164592" y="294640"/>
                </a:lnTo>
                <a:lnTo>
                  <a:pt x="165735" y="294640"/>
                </a:lnTo>
                <a:lnTo>
                  <a:pt x="165481" y="295910"/>
                </a:lnTo>
                <a:lnTo>
                  <a:pt x="164846" y="297180"/>
                </a:lnTo>
                <a:lnTo>
                  <a:pt x="164719" y="298450"/>
                </a:lnTo>
                <a:lnTo>
                  <a:pt x="164846" y="299720"/>
                </a:lnTo>
                <a:lnTo>
                  <a:pt x="166116" y="302260"/>
                </a:lnTo>
                <a:lnTo>
                  <a:pt x="168402" y="304800"/>
                </a:lnTo>
                <a:lnTo>
                  <a:pt x="169037" y="304800"/>
                </a:lnTo>
                <a:lnTo>
                  <a:pt x="170561" y="306070"/>
                </a:lnTo>
                <a:lnTo>
                  <a:pt x="178054" y="306070"/>
                </a:lnTo>
                <a:lnTo>
                  <a:pt x="178562" y="304800"/>
                </a:lnTo>
                <a:lnTo>
                  <a:pt x="178562" y="303530"/>
                </a:lnTo>
                <a:lnTo>
                  <a:pt x="178307" y="303530"/>
                </a:lnTo>
                <a:lnTo>
                  <a:pt x="178181" y="302260"/>
                </a:lnTo>
                <a:lnTo>
                  <a:pt x="177673" y="302260"/>
                </a:lnTo>
                <a:lnTo>
                  <a:pt x="176275" y="300990"/>
                </a:lnTo>
                <a:lnTo>
                  <a:pt x="175641" y="299720"/>
                </a:lnTo>
                <a:lnTo>
                  <a:pt x="168910" y="289560"/>
                </a:lnTo>
                <a:close/>
              </a:path>
              <a:path w="530860" h="392429">
                <a:moveTo>
                  <a:pt x="326390" y="303530"/>
                </a:moveTo>
                <a:lnTo>
                  <a:pt x="322199" y="303530"/>
                </a:lnTo>
                <a:lnTo>
                  <a:pt x="324231" y="304800"/>
                </a:lnTo>
                <a:lnTo>
                  <a:pt x="324612" y="304800"/>
                </a:lnTo>
                <a:lnTo>
                  <a:pt x="326390" y="303530"/>
                </a:lnTo>
                <a:close/>
              </a:path>
              <a:path w="530860" h="392429">
                <a:moveTo>
                  <a:pt x="328803" y="302260"/>
                </a:moveTo>
                <a:lnTo>
                  <a:pt x="319531" y="302260"/>
                </a:lnTo>
                <a:lnTo>
                  <a:pt x="320675" y="303530"/>
                </a:lnTo>
                <a:lnTo>
                  <a:pt x="328549" y="303530"/>
                </a:lnTo>
                <a:lnTo>
                  <a:pt x="328803" y="302260"/>
                </a:lnTo>
                <a:close/>
              </a:path>
              <a:path w="530860" h="392429">
                <a:moveTo>
                  <a:pt x="329056" y="300990"/>
                </a:moveTo>
                <a:lnTo>
                  <a:pt x="318262" y="300990"/>
                </a:lnTo>
                <a:lnTo>
                  <a:pt x="318769" y="302260"/>
                </a:lnTo>
                <a:lnTo>
                  <a:pt x="328549" y="302260"/>
                </a:lnTo>
                <a:lnTo>
                  <a:pt x="329056" y="300990"/>
                </a:lnTo>
                <a:close/>
              </a:path>
              <a:path w="530860" h="392429">
                <a:moveTo>
                  <a:pt x="30353" y="125730"/>
                </a:moveTo>
                <a:lnTo>
                  <a:pt x="5334" y="165100"/>
                </a:lnTo>
                <a:lnTo>
                  <a:pt x="32385" y="177800"/>
                </a:lnTo>
                <a:lnTo>
                  <a:pt x="30987" y="182880"/>
                </a:lnTo>
                <a:lnTo>
                  <a:pt x="29718" y="187960"/>
                </a:lnTo>
                <a:lnTo>
                  <a:pt x="28702" y="191770"/>
                </a:lnTo>
                <a:lnTo>
                  <a:pt x="27812" y="196850"/>
                </a:lnTo>
                <a:lnTo>
                  <a:pt x="27178" y="201930"/>
                </a:lnTo>
                <a:lnTo>
                  <a:pt x="26543" y="205740"/>
                </a:lnTo>
                <a:lnTo>
                  <a:pt x="26479" y="207010"/>
                </a:lnTo>
                <a:lnTo>
                  <a:pt x="30606" y="247650"/>
                </a:lnTo>
                <a:lnTo>
                  <a:pt x="0" y="259080"/>
                </a:lnTo>
                <a:lnTo>
                  <a:pt x="20319" y="300990"/>
                </a:lnTo>
                <a:lnTo>
                  <a:pt x="56006" y="294640"/>
                </a:lnTo>
                <a:lnTo>
                  <a:pt x="93599" y="294640"/>
                </a:lnTo>
                <a:lnTo>
                  <a:pt x="74930" y="271780"/>
                </a:lnTo>
                <a:lnTo>
                  <a:pt x="73152" y="269240"/>
                </a:lnTo>
                <a:lnTo>
                  <a:pt x="71500" y="266700"/>
                </a:lnTo>
                <a:lnTo>
                  <a:pt x="69850" y="262890"/>
                </a:lnTo>
                <a:lnTo>
                  <a:pt x="68325" y="260350"/>
                </a:lnTo>
                <a:lnTo>
                  <a:pt x="66929" y="257810"/>
                </a:lnTo>
                <a:lnTo>
                  <a:pt x="65659" y="254000"/>
                </a:lnTo>
                <a:lnTo>
                  <a:pt x="64516" y="251460"/>
                </a:lnTo>
                <a:lnTo>
                  <a:pt x="63373" y="247650"/>
                </a:lnTo>
                <a:lnTo>
                  <a:pt x="62230" y="245110"/>
                </a:lnTo>
                <a:lnTo>
                  <a:pt x="61341" y="241300"/>
                </a:lnTo>
                <a:lnTo>
                  <a:pt x="60579" y="238760"/>
                </a:lnTo>
                <a:lnTo>
                  <a:pt x="59943" y="234950"/>
                </a:lnTo>
                <a:lnTo>
                  <a:pt x="59181" y="232410"/>
                </a:lnTo>
                <a:lnTo>
                  <a:pt x="58038" y="222250"/>
                </a:lnTo>
                <a:lnTo>
                  <a:pt x="57835" y="217170"/>
                </a:lnTo>
                <a:lnTo>
                  <a:pt x="57954" y="210820"/>
                </a:lnTo>
                <a:lnTo>
                  <a:pt x="58038" y="208280"/>
                </a:lnTo>
                <a:lnTo>
                  <a:pt x="59181" y="199390"/>
                </a:lnTo>
                <a:lnTo>
                  <a:pt x="59943" y="195580"/>
                </a:lnTo>
                <a:lnTo>
                  <a:pt x="60579" y="193040"/>
                </a:lnTo>
                <a:lnTo>
                  <a:pt x="61341" y="189230"/>
                </a:lnTo>
                <a:lnTo>
                  <a:pt x="62230" y="186690"/>
                </a:lnTo>
                <a:lnTo>
                  <a:pt x="63373" y="182880"/>
                </a:lnTo>
                <a:lnTo>
                  <a:pt x="64516" y="180340"/>
                </a:lnTo>
                <a:lnTo>
                  <a:pt x="65659" y="176530"/>
                </a:lnTo>
                <a:lnTo>
                  <a:pt x="66929" y="173990"/>
                </a:lnTo>
                <a:lnTo>
                  <a:pt x="68325" y="171450"/>
                </a:lnTo>
                <a:lnTo>
                  <a:pt x="69850" y="167640"/>
                </a:lnTo>
                <a:lnTo>
                  <a:pt x="73152" y="162560"/>
                </a:lnTo>
                <a:lnTo>
                  <a:pt x="74930" y="158750"/>
                </a:lnTo>
                <a:lnTo>
                  <a:pt x="78740" y="153670"/>
                </a:lnTo>
                <a:lnTo>
                  <a:pt x="80899" y="151130"/>
                </a:lnTo>
                <a:lnTo>
                  <a:pt x="82931" y="148590"/>
                </a:lnTo>
                <a:lnTo>
                  <a:pt x="87503" y="143510"/>
                </a:lnTo>
                <a:lnTo>
                  <a:pt x="92329" y="138430"/>
                </a:lnTo>
                <a:lnTo>
                  <a:pt x="97536" y="133350"/>
                </a:lnTo>
                <a:lnTo>
                  <a:pt x="98869" y="132080"/>
                </a:lnTo>
                <a:lnTo>
                  <a:pt x="59436" y="132080"/>
                </a:lnTo>
                <a:lnTo>
                  <a:pt x="30353" y="125730"/>
                </a:lnTo>
                <a:close/>
              </a:path>
              <a:path w="530860" h="392429">
                <a:moveTo>
                  <a:pt x="356107" y="288290"/>
                </a:moveTo>
                <a:lnTo>
                  <a:pt x="335534" y="288290"/>
                </a:lnTo>
                <a:lnTo>
                  <a:pt x="316992" y="299720"/>
                </a:lnTo>
                <a:lnTo>
                  <a:pt x="317754" y="300990"/>
                </a:lnTo>
                <a:lnTo>
                  <a:pt x="336804" y="300990"/>
                </a:lnTo>
                <a:lnTo>
                  <a:pt x="338200" y="299720"/>
                </a:lnTo>
                <a:lnTo>
                  <a:pt x="343916" y="299720"/>
                </a:lnTo>
                <a:lnTo>
                  <a:pt x="345440" y="298450"/>
                </a:lnTo>
                <a:lnTo>
                  <a:pt x="346837" y="298450"/>
                </a:lnTo>
                <a:lnTo>
                  <a:pt x="348361" y="297180"/>
                </a:lnTo>
                <a:lnTo>
                  <a:pt x="349631" y="297180"/>
                </a:lnTo>
                <a:lnTo>
                  <a:pt x="351028" y="295910"/>
                </a:lnTo>
                <a:lnTo>
                  <a:pt x="352552" y="294640"/>
                </a:lnTo>
                <a:lnTo>
                  <a:pt x="353949" y="293370"/>
                </a:lnTo>
                <a:lnTo>
                  <a:pt x="355092" y="293370"/>
                </a:lnTo>
                <a:lnTo>
                  <a:pt x="355981" y="292100"/>
                </a:lnTo>
                <a:lnTo>
                  <a:pt x="356616" y="292100"/>
                </a:lnTo>
                <a:lnTo>
                  <a:pt x="356869" y="290830"/>
                </a:lnTo>
                <a:lnTo>
                  <a:pt x="357124" y="290830"/>
                </a:lnTo>
                <a:lnTo>
                  <a:pt x="357124" y="289560"/>
                </a:lnTo>
                <a:lnTo>
                  <a:pt x="356616" y="289560"/>
                </a:lnTo>
                <a:lnTo>
                  <a:pt x="356107" y="288290"/>
                </a:lnTo>
                <a:close/>
              </a:path>
              <a:path w="530860" h="392429">
                <a:moveTo>
                  <a:pt x="306450" y="259080"/>
                </a:moveTo>
                <a:lnTo>
                  <a:pt x="239649" y="259080"/>
                </a:lnTo>
                <a:lnTo>
                  <a:pt x="268478" y="261620"/>
                </a:lnTo>
                <a:lnTo>
                  <a:pt x="310896" y="298450"/>
                </a:lnTo>
                <a:lnTo>
                  <a:pt x="333121" y="285750"/>
                </a:lnTo>
                <a:lnTo>
                  <a:pt x="306450" y="259080"/>
                </a:lnTo>
                <a:close/>
              </a:path>
              <a:path w="530860" h="392429">
                <a:moveTo>
                  <a:pt x="237482" y="195580"/>
                </a:moveTo>
                <a:lnTo>
                  <a:pt x="189611" y="195580"/>
                </a:lnTo>
                <a:lnTo>
                  <a:pt x="190373" y="218440"/>
                </a:lnTo>
                <a:lnTo>
                  <a:pt x="191007" y="223520"/>
                </a:lnTo>
                <a:lnTo>
                  <a:pt x="191262" y="228600"/>
                </a:lnTo>
                <a:lnTo>
                  <a:pt x="192531" y="242570"/>
                </a:lnTo>
                <a:lnTo>
                  <a:pt x="193040" y="245110"/>
                </a:lnTo>
                <a:lnTo>
                  <a:pt x="193421" y="246380"/>
                </a:lnTo>
                <a:lnTo>
                  <a:pt x="200406" y="247650"/>
                </a:lnTo>
                <a:lnTo>
                  <a:pt x="200532" y="283210"/>
                </a:lnTo>
                <a:lnTo>
                  <a:pt x="170942" y="287020"/>
                </a:lnTo>
                <a:lnTo>
                  <a:pt x="178054" y="297180"/>
                </a:lnTo>
                <a:lnTo>
                  <a:pt x="228600" y="293370"/>
                </a:lnTo>
                <a:lnTo>
                  <a:pt x="230378" y="288290"/>
                </a:lnTo>
                <a:lnTo>
                  <a:pt x="232282" y="283210"/>
                </a:lnTo>
                <a:lnTo>
                  <a:pt x="234442" y="276860"/>
                </a:lnTo>
                <a:lnTo>
                  <a:pt x="236600" y="271780"/>
                </a:lnTo>
                <a:lnTo>
                  <a:pt x="238379" y="265430"/>
                </a:lnTo>
                <a:lnTo>
                  <a:pt x="239013" y="264160"/>
                </a:lnTo>
                <a:lnTo>
                  <a:pt x="239522" y="261620"/>
                </a:lnTo>
                <a:lnTo>
                  <a:pt x="239649" y="259080"/>
                </a:lnTo>
                <a:lnTo>
                  <a:pt x="306450" y="259080"/>
                </a:lnTo>
                <a:lnTo>
                  <a:pt x="293750" y="246380"/>
                </a:lnTo>
                <a:lnTo>
                  <a:pt x="291338" y="246380"/>
                </a:lnTo>
                <a:lnTo>
                  <a:pt x="285496" y="243840"/>
                </a:lnTo>
                <a:lnTo>
                  <a:pt x="278638" y="241300"/>
                </a:lnTo>
                <a:lnTo>
                  <a:pt x="275590" y="240030"/>
                </a:lnTo>
                <a:lnTo>
                  <a:pt x="273050" y="238760"/>
                </a:lnTo>
                <a:lnTo>
                  <a:pt x="276860" y="238760"/>
                </a:lnTo>
                <a:lnTo>
                  <a:pt x="275463" y="237490"/>
                </a:lnTo>
                <a:lnTo>
                  <a:pt x="274447" y="234950"/>
                </a:lnTo>
                <a:lnTo>
                  <a:pt x="273812" y="233680"/>
                </a:lnTo>
                <a:lnTo>
                  <a:pt x="273304" y="232410"/>
                </a:lnTo>
                <a:lnTo>
                  <a:pt x="273050" y="231140"/>
                </a:lnTo>
                <a:lnTo>
                  <a:pt x="273162" y="227330"/>
                </a:lnTo>
                <a:lnTo>
                  <a:pt x="274955" y="207010"/>
                </a:lnTo>
                <a:lnTo>
                  <a:pt x="297688" y="207010"/>
                </a:lnTo>
                <a:lnTo>
                  <a:pt x="295036" y="205740"/>
                </a:lnTo>
                <a:lnTo>
                  <a:pt x="241807" y="205740"/>
                </a:lnTo>
                <a:lnTo>
                  <a:pt x="237482" y="195580"/>
                </a:lnTo>
                <a:close/>
              </a:path>
              <a:path w="530860" h="392429">
                <a:moveTo>
                  <a:pt x="351917" y="287020"/>
                </a:moveTo>
                <a:lnTo>
                  <a:pt x="344805" y="287020"/>
                </a:lnTo>
                <a:lnTo>
                  <a:pt x="340232" y="288290"/>
                </a:lnTo>
                <a:lnTo>
                  <a:pt x="353822" y="288290"/>
                </a:lnTo>
                <a:lnTo>
                  <a:pt x="351917" y="287020"/>
                </a:lnTo>
                <a:close/>
              </a:path>
              <a:path w="530860" h="392429">
                <a:moveTo>
                  <a:pt x="180594" y="275590"/>
                </a:moveTo>
                <a:lnTo>
                  <a:pt x="132206" y="275590"/>
                </a:lnTo>
                <a:lnTo>
                  <a:pt x="132842" y="276860"/>
                </a:lnTo>
                <a:lnTo>
                  <a:pt x="179831" y="276860"/>
                </a:lnTo>
                <a:lnTo>
                  <a:pt x="180594" y="275590"/>
                </a:lnTo>
                <a:close/>
              </a:path>
              <a:path w="530860" h="392429">
                <a:moveTo>
                  <a:pt x="181737" y="274320"/>
                </a:moveTo>
                <a:lnTo>
                  <a:pt x="131063" y="274320"/>
                </a:lnTo>
                <a:lnTo>
                  <a:pt x="131444" y="275590"/>
                </a:lnTo>
                <a:lnTo>
                  <a:pt x="181229" y="275590"/>
                </a:lnTo>
                <a:lnTo>
                  <a:pt x="181737" y="274320"/>
                </a:lnTo>
                <a:close/>
              </a:path>
              <a:path w="530860" h="392429">
                <a:moveTo>
                  <a:pt x="154050" y="255270"/>
                </a:moveTo>
                <a:lnTo>
                  <a:pt x="130682" y="255270"/>
                </a:lnTo>
                <a:lnTo>
                  <a:pt x="130682" y="274320"/>
                </a:lnTo>
                <a:lnTo>
                  <a:pt x="181991" y="274320"/>
                </a:lnTo>
                <a:lnTo>
                  <a:pt x="182118" y="259080"/>
                </a:lnTo>
                <a:lnTo>
                  <a:pt x="154050" y="259080"/>
                </a:lnTo>
                <a:lnTo>
                  <a:pt x="154050" y="255270"/>
                </a:lnTo>
                <a:close/>
              </a:path>
              <a:path w="530860" h="392429">
                <a:moveTo>
                  <a:pt x="182118" y="255270"/>
                </a:moveTo>
                <a:lnTo>
                  <a:pt x="159893" y="255270"/>
                </a:lnTo>
                <a:lnTo>
                  <a:pt x="159893" y="259080"/>
                </a:lnTo>
                <a:lnTo>
                  <a:pt x="182118" y="259080"/>
                </a:lnTo>
                <a:lnTo>
                  <a:pt x="182118" y="255270"/>
                </a:lnTo>
                <a:close/>
              </a:path>
              <a:path w="530860" h="392429">
                <a:moveTo>
                  <a:pt x="181991" y="247650"/>
                </a:moveTo>
                <a:lnTo>
                  <a:pt x="130682" y="247650"/>
                </a:lnTo>
                <a:lnTo>
                  <a:pt x="130682" y="254000"/>
                </a:lnTo>
                <a:lnTo>
                  <a:pt x="182118" y="254000"/>
                </a:lnTo>
                <a:lnTo>
                  <a:pt x="181991" y="247650"/>
                </a:lnTo>
                <a:close/>
              </a:path>
              <a:path w="530860" h="392429">
                <a:moveTo>
                  <a:pt x="180594" y="246380"/>
                </a:moveTo>
                <a:lnTo>
                  <a:pt x="131444" y="246380"/>
                </a:lnTo>
                <a:lnTo>
                  <a:pt x="131063" y="247650"/>
                </a:lnTo>
                <a:lnTo>
                  <a:pt x="181737" y="247650"/>
                </a:lnTo>
                <a:lnTo>
                  <a:pt x="180594" y="246380"/>
                </a:lnTo>
                <a:close/>
              </a:path>
              <a:path w="530860" h="392429">
                <a:moveTo>
                  <a:pt x="178943" y="245110"/>
                </a:moveTo>
                <a:lnTo>
                  <a:pt x="133731" y="245110"/>
                </a:lnTo>
                <a:lnTo>
                  <a:pt x="132206" y="246380"/>
                </a:lnTo>
                <a:lnTo>
                  <a:pt x="179831" y="246380"/>
                </a:lnTo>
                <a:lnTo>
                  <a:pt x="178943" y="245110"/>
                </a:lnTo>
                <a:close/>
              </a:path>
              <a:path w="530860" h="392429">
                <a:moveTo>
                  <a:pt x="164592" y="237490"/>
                </a:moveTo>
                <a:lnTo>
                  <a:pt x="152654" y="237490"/>
                </a:lnTo>
                <a:lnTo>
                  <a:pt x="154178" y="240030"/>
                </a:lnTo>
                <a:lnTo>
                  <a:pt x="155575" y="241300"/>
                </a:lnTo>
                <a:lnTo>
                  <a:pt x="162560" y="241300"/>
                </a:lnTo>
                <a:lnTo>
                  <a:pt x="163703" y="240030"/>
                </a:lnTo>
                <a:lnTo>
                  <a:pt x="164337" y="240030"/>
                </a:lnTo>
                <a:lnTo>
                  <a:pt x="164592" y="238760"/>
                </a:lnTo>
                <a:lnTo>
                  <a:pt x="164592" y="237490"/>
                </a:lnTo>
                <a:close/>
              </a:path>
              <a:path w="530860" h="392429">
                <a:moveTo>
                  <a:pt x="171196" y="240030"/>
                </a:moveTo>
                <a:lnTo>
                  <a:pt x="169163" y="240030"/>
                </a:lnTo>
                <a:lnTo>
                  <a:pt x="169672" y="241300"/>
                </a:lnTo>
                <a:lnTo>
                  <a:pt x="171196" y="241300"/>
                </a:lnTo>
                <a:lnTo>
                  <a:pt x="171196" y="240030"/>
                </a:lnTo>
                <a:close/>
              </a:path>
              <a:path w="530860" h="392429">
                <a:moveTo>
                  <a:pt x="169418" y="236220"/>
                </a:moveTo>
                <a:lnTo>
                  <a:pt x="165735" y="236220"/>
                </a:lnTo>
                <a:lnTo>
                  <a:pt x="166497" y="237490"/>
                </a:lnTo>
                <a:lnTo>
                  <a:pt x="166878" y="237490"/>
                </a:lnTo>
                <a:lnTo>
                  <a:pt x="166878" y="238760"/>
                </a:lnTo>
                <a:lnTo>
                  <a:pt x="167640" y="238760"/>
                </a:lnTo>
                <a:lnTo>
                  <a:pt x="168402" y="240030"/>
                </a:lnTo>
                <a:lnTo>
                  <a:pt x="170942" y="240030"/>
                </a:lnTo>
                <a:lnTo>
                  <a:pt x="170687" y="238760"/>
                </a:lnTo>
                <a:lnTo>
                  <a:pt x="169925" y="237490"/>
                </a:lnTo>
                <a:lnTo>
                  <a:pt x="169418" y="236220"/>
                </a:lnTo>
                <a:close/>
              </a:path>
              <a:path w="530860" h="392429">
                <a:moveTo>
                  <a:pt x="165607" y="231140"/>
                </a:moveTo>
                <a:lnTo>
                  <a:pt x="149606" y="231140"/>
                </a:lnTo>
                <a:lnTo>
                  <a:pt x="149987" y="232410"/>
                </a:lnTo>
                <a:lnTo>
                  <a:pt x="151384" y="236220"/>
                </a:lnTo>
                <a:lnTo>
                  <a:pt x="152019" y="237490"/>
                </a:lnTo>
                <a:lnTo>
                  <a:pt x="165227" y="237490"/>
                </a:lnTo>
                <a:lnTo>
                  <a:pt x="165354" y="236220"/>
                </a:lnTo>
                <a:lnTo>
                  <a:pt x="169418" y="236220"/>
                </a:lnTo>
                <a:lnTo>
                  <a:pt x="168910" y="234950"/>
                </a:lnTo>
                <a:lnTo>
                  <a:pt x="167640" y="233680"/>
                </a:lnTo>
                <a:lnTo>
                  <a:pt x="165607" y="231140"/>
                </a:lnTo>
                <a:close/>
              </a:path>
              <a:path w="530860" h="392429">
                <a:moveTo>
                  <a:pt x="164211" y="229870"/>
                </a:moveTo>
                <a:lnTo>
                  <a:pt x="150749" y="229870"/>
                </a:lnTo>
                <a:lnTo>
                  <a:pt x="149987" y="231140"/>
                </a:lnTo>
                <a:lnTo>
                  <a:pt x="164973" y="231140"/>
                </a:lnTo>
                <a:lnTo>
                  <a:pt x="164211" y="229870"/>
                </a:lnTo>
                <a:close/>
              </a:path>
              <a:path w="530860" h="392429">
                <a:moveTo>
                  <a:pt x="217297" y="160020"/>
                </a:moveTo>
                <a:lnTo>
                  <a:pt x="211836" y="160020"/>
                </a:lnTo>
                <a:lnTo>
                  <a:pt x="206756" y="161290"/>
                </a:lnTo>
                <a:lnTo>
                  <a:pt x="202437" y="162560"/>
                </a:lnTo>
                <a:lnTo>
                  <a:pt x="198628" y="162560"/>
                </a:lnTo>
                <a:lnTo>
                  <a:pt x="195325" y="163830"/>
                </a:lnTo>
                <a:lnTo>
                  <a:pt x="193675" y="163830"/>
                </a:lnTo>
                <a:lnTo>
                  <a:pt x="192150" y="165100"/>
                </a:lnTo>
                <a:lnTo>
                  <a:pt x="189484" y="165100"/>
                </a:lnTo>
                <a:lnTo>
                  <a:pt x="188087" y="166370"/>
                </a:lnTo>
                <a:lnTo>
                  <a:pt x="185547" y="167640"/>
                </a:lnTo>
                <a:lnTo>
                  <a:pt x="182118" y="170180"/>
                </a:lnTo>
                <a:lnTo>
                  <a:pt x="179450" y="171450"/>
                </a:lnTo>
                <a:lnTo>
                  <a:pt x="176911" y="172720"/>
                </a:lnTo>
                <a:lnTo>
                  <a:pt x="174244" y="175260"/>
                </a:lnTo>
                <a:lnTo>
                  <a:pt x="159385" y="187960"/>
                </a:lnTo>
                <a:lnTo>
                  <a:pt x="156718" y="189230"/>
                </a:lnTo>
                <a:lnTo>
                  <a:pt x="154431" y="191770"/>
                </a:lnTo>
                <a:lnTo>
                  <a:pt x="152527" y="193040"/>
                </a:lnTo>
                <a:lnTo>
                  <a:pt x="149352" y="196850"/>
                </a:lnTo>
                <a:lnTo>
                  <a:pt x="148717" y="196850"/>
                </a:lnTo>
                <a:lnTo>
                  <a:pt x="147955" y="198120"/>
                </a:lnTo>
                <a:lnTo>
                  <a:pt x="146557" y="200660"/>
                </a:lnTo>
                <a:lnTo>
                  <a:pt x="145034" y="203200"/>
                </a:lnTo>
                <a:lnTo>
                  <a:pt x="144653" y="208280"/>
                </a:lnTo>
                <a:lnTo>
                  <a:pt x="144610" y="209550"/>
                </a:lnTo>
                <a:lnTo>
                  <a:pt x="144525" y="220980"/>
                </a:lnTo>
                <a:lnTo>
                  <a:pt x="144906" y="223520"/>
                </a:lnTo>
                <a:lnTo>
                  <a:pt x="145034" y="224790"/>
                </a:lnTo>
                <a:lnTo>
                  <a:pt x="145796" y="227330"/>
                </a:lnTo>
                <a:lnTo>
                  <a:pt x="148844" y="227330"/>
                </a:lnTo>
                <a:lnTo>
                  <a:pt x="150241" y="226060"/>
                </a:lnTo>
                <a:lnTo>
                  <a:pt x="153797" y="226060"/>
                </a:lnTo>
                <a:lnTo>
                  <a:pt x="155067" y="224790"/>
                </a:lnTo>
                <a:lnTo>
                  <a:pt x="168148" y="224790"/>
                </a:lnTo>
                <a:lnTo>
                  <a:pt x="167767" y="222250"/>
                </a:lnTo>
                <a:lnTo>
                  <a:pt x="167512" y="219710"/>
                </a:lnTo>
                <a:lnTo>
                  <a:pt x="167005" y="217170"/>
                </a:lnTo>
                <a:lnTo>
                  <a:pt x="166750" y="214630"/>
                </a:lnTo>
                <a:lnTo>
                  <a:pt x="166624" y="212090"/>
                </a:lnTo>
                <a:lnTo>
                  <a:pt x="166878" y="210820"/>
                </a:lnTo>
                <a:lnTo>
                  <a:pt x="167005" y="209550"/>
                </a:lnTo>
                <a:lnTo>
                  <a:pt x="181610" y="199390"/>
                </a:lnTo>
                <a:lnTo>
                  <a:pt x="187198" y="196850"/>
                </a:lnTo>
                <a:lnTo>
                  <a:pt x="189611" y="195580"/>
                </a:lnTo>
                <a:lnTo>
                  <a:pt x="237482" y="195580"/>
                </a:lnTo>
                <a:lnTo>
                  <a:pt x="222885" y="161290"/>
                </a:lnTo>
                <a:lnTo>
                  <a:pt x="217297" y="160020"/>
                </a:lnTo>
                <a:close/>
              </a:path>
              <a:path w="530860" h="392429">
                <a:moveTo>
                  <a:pt x="168148" y="224790"/>
                </a:moveTo>
                <a:lnTo>
                  <a:pt x="161417" y="224790"/>
                </a:lnTo>
                <a:lnTo>
                  <a:pt x="167894" y="226060"/>
                </a:lnTo>
                <a:lnTo>
                  <a:pt x="168148" y="224790"/>
                </a:lnTo>
                <a:close/>
              </a:path>
              <a:path w="530860" h="392429">
                <a:moveTo>
                  <a:pt x="297688" y="207010"/>
                </a:moveTo>
                <a:lnTo>
                  <a:pt x="274955" y="207010"/>
                </a:lnTo>
                <a:lnTo>
                  <a:pt x="276225" y="213360"/>
                </a:lnTo>
                <a:lnTo>
                  <a:pt x="277113" y="217170"/>
                </a:lnTo>
                <a:lnTo>
                  <a:pt x="293497" y="222250"/>
                </a:lnTo>
                <a:lnTo>
                  <a:pt x="297688" y="207010"/>
                </a:lnTo>
                <a:close/>
              </a:path>
              <a:path w="530860" h="392429">
                <a:moveTo>
                  <a:pt x="315087" y="220980"/>
                </a:moveTo>
                <a:lnTo>
                  <a:pt x="298831" y="220980"/>
                </a:lnTo>
                <a:lnTo>
                  <a:pt x="298577" y="222250"/>
                </a:lnTo>
                <a:lnTo>
                  <a:pt x="313817" y="222250"/>
                </a:lnTo>
                <a:lnTo>
                  <a:pt x="315087" y="220980"/>
                </a:lnTo>
                <a:close/>
              </a:path>
              <a:path w="530860" h="392429">
                <a:moveTo>
                  <a:pt x="314198" y="210820"/>
                </a:moveTo>
                <a:lnTo>
                  <a:pt x="302641" y="210820"/>
                </a:lnTo>
                <a:lnTo>
                  <a:pt x="302006" y="212090"/>
                </a:lnTo>
                <a:lnTo>
                  <a:pt x="301117" y="213360"/>
                </a:lnTo>
                <a:lnTo>
                  <a:pt x="300609" y="215900"/>
                </a:lnTo>
                <a:lnTo>
                  <a:pt x="299847" y="217170"/>
                </a:lnTo>
                <a:lnTo>
                  <a:pt x="299338" y="219710"/>
                </a:lnTo>
                <a:lnTo>
                  <a:pt x="298957" y="220980"/>
                </a:lnTo>
                <a:lnTo>
                  <a:pt x="315722" y="220980"/>
                </a:lnTo>
                <a:lnTo>
                  <a:pt x="316738" y="219710"/>
                </a:lnTo>
                <a:lnTo>
                  <a:pt x="317246" y="219710"/>
                </a:lnTo>
                <a:lnTo>
                  <a:pt x="318388" y="217170"/>
                </a:lnTo>
                <a:lnTo>
                  <a:pt x="318643" y="217170"/>
                </a:lnTo>
                <a:lnTo>
                  <a:pt x="318769" y="215900"/>
                </a:lnTo>
                <a:lnTo>
                  <a:pt x="318897" y="215900"/>
                </a:lnTo>
                <a:lnTo>
                  <a:pt x="318897" y="214630"/>
                </a:lnTo>
                <a:lnTo>
                  <a:pt x="318643" y="214630"/>
                </a:lnTo>
                <a:lnTo>
                  <a:pt x="317754" y="213360"/>
                </a:lnTo>
                <a:lnTo>
                  <a:pt x="316992" y="213360"/>
                </a:lnTo>
                <a:lnTo>
                  <a:pt x="315849" y="212090"/>
                </a:lnTo>
                <a:lnTo>
                  <a:pt x="314706" y="212090"/>
                </a:lnTo>
                <a:lnTo>
                  <a:pt x="314198" y="210820"/>
                </a:lnTo>
                <a:close/>
              </a:path>
              <a:path w="530860" h="392429">
                <a:moveTo>
                  <a:pt x="314832" y="209550"/>
                </a:moveTo>
                <a:lnTo>
                  <a:pt x="304673" y="209550"/>
                </a:lnTo>
                <a:lnTo>
                  <a:pt x="303149" y="210820"/>
                </a:lnTo>
                <a:lnTo>
                  <a:pt x="314706" y="210820"/>
                </a:lnTo>
                <a:lnTo>
                  <a:pt x="314832" y="209550"/>
                </a:lnTo>
                <a:close/>
              </a:path>
              <a:path w="530860" h="392429">
                <a:moveTo>
                  <a:pt x="317754" y="209550"/>
                </a:moveTo>
                <a:lnTo>
                  <a:pt x="316230" y="209550"/>
                </a:lnTo>
                <a:lnTo>
                  <a:pt x="316611" y="210820"/>
                </a:lnTo>
                <a:lnTo>
                  <a:pt x="317119" y="210820"/>
                </a:lnTo>
                <a:lnTo>
                  <a:pt x="317754" y="209550"/>
                </a:lnTo>
                <a:close/>
              </a:path>
              <a:path w="530860" h="392429">
                <a:moveTo>
                  <a:pt x="322199" y="208280"/>
                </a:moveTo>
                <a:lnTo>
                  <a:pt x="308229" y="208280"/>
                </a:lnTo>
                <a:lnTo>
                  <a:pt x="305688" y="209550"/>
                </a:lnTo>
                <a:lnTo>
                  <a:pt x="321691" y="209550"/>
                </a:lnTo>
                <a:lnTo>
                  <a:pt x="322199" y="208280"/>
                </a:lnTo>
                <a:close/>
              </a:path>
              <a:path w="530860" h="392429">
                <a:moveTo>
                  <a:pt x="321310" y="207010"/>
                </a:moveTo>
                <a:lnTo>
                  <a:pt x="313944" y="207010"/>
                </a:lnTo>
                <a:lnTo>
                  <a:pt x="311023" y="208280"/>
                </a:lnTo>
                <a:lnTo>
                  <a:pt x="321944" y="208280"/>
                </a:lnTo>
                <a:lnTo>
                  <a:pt x="321310" y="207010"/>
                </a:lnTo>
                <a:close/>
              </a:path>
              <a:path w="530860" h="392429">
                <a:moveTo>
                  <a:pt x="245618" y="162560"/>
                </a:moveTo>
                <a:lnTo>
                  <a:pt x="240284" y="162560"/>
                </a:lnTo>
                <a:lnTo>
                  <a:pt x="237744" y="166370"/>
                </a:lnTo>
                <a:lnTo>
                  <a:pt x="239013" y="168910"/>
                </a:lnTo>
                <a:lnTo>
                  <a:pt x="239903" y="193040"/>
                </a:lnTo>
                <a:lnTo>
                  <a:pt x="241807" y="205740"/>
                </a:lnTo>
                <a:lnTo>
                  <a:pt x="295036" y="205740"/>
                </a:lnTo>
                <a:lnTo>
                  <a:pt x="292385" y="204470"/>
                </a:lnTo>
                <a:lnTo>
                  <a:pt x="253365" y="204470"/>
                </a:lnTo>
                <a:lnTo>
                  <a:pt x="246887" y="168910"/>
                </a:lnTo>
                <a:lnTo>
                  <a:pt x="247904" y="166370"/>
                </a:lnTo>
                <a:lnTo>
                  <a:pt x="245618" y="162560"/>
                </a:lnTo>
                <a:close/>
              </a:path>
              <a:path w="530860" h="392429">
                <a:moveTo>
                  <a:pt x="258953" y="160020"/>
                </a:moveTo>
                <a:lnTo>
                  <a:pt x="254381" y="160020"/>
                </a:lnTo>
                <a:lnTo>
                  <a:pt x="252349" y="161290"/>
                </a:lnTo>
                <a:lnTo>
                  <a:pt x="253365" y="204470"/>
                </a:lnTo>
                <a:lnTo>
                  <a:pt x="292385" y="204470"/>
                </a:lnTo>
                <a:lnTo>
                  <a:pt x="287083" y="201930"/>
                </a:lnTo>
                <a:lnTo>
                  <a:pt x="276606" y="201930"/>
                </a:lnTo>
                <a:lnTo>
                  <a:pt x="276225" y="199390"/>
                </a:lnTo>
                <a:lnTo>
                  <a:pt x="275717" y="195580"/>
                </a:lnTo>
                <a:lnTo>
                  <a:pt x="275336" y="191770"/>
                </a:lnTo>
                <a:lnTo>
                  <a:pt x="274574" y="187960"/>
                </a:lnTo>
                <a:lnTo>
                  <a:pt x="273938" y="184150"/>
                </a:lnTo>
                <a:lnTo>
                  <a:pt x="271906" y="177800"/>
                </a:lnTo>
                <a:lnTo>
                  <a:pt x="270763" y="173990"/>
                </a:lnTo>
                <a:lnTo>
                  <a:pt x="270129" y="172720"/>
                </a:lnTo>
                <a:lnTo>
                  <a:pt x="269367" y="171450"/>
                </a:lnTo>
                <a:lnTo>
                  <a:pt x="268731" y="170180"/>
                </a:lnTo>
                <a:lnTo>
                  <a:pt x="267843" y="168910"/>
                </a:lnTo>
                <a:lnTo>
                  <a:pt x="267081" y="166370"/>
                </a:lnTo>
                <a:lnTo>
                  <a:pt x="266192" y="165100"/>
                </a:lnTo>
                <a:lnTo>
                  <a:pt x="264413" y="163830"/>
                </a:lnTo>
                <a:lnTo>
                  <a:pt x="263398" y="162560"/>
                </a:lnTo>
                <a:lnTo>
                  <a:pt x="262381" y="162560"/>
                </a:lnTo>
                <a:lnTo>
                  <a:pt x="261238" y="161290"/>
                </a:lnTo>
                <a:lnTo>
                  <a:pt x="260096" y="161290"/>
                </a:lnTo>
                <a:lnTo>
                  <a:pt x="258953" y="160020"/>
                </a:lnTo>
                <a:close/>
              </a:path>
              <a:path w="530860" h="392429">
                <a:moveTo>
                  <a:pt x="276479" y="196850"/>
                </a:moveTo>
                <a:lnTo>
                  <a:pt x="276606" y="201930"/>
                </a:lnTo>
                <a:lnTo>
                  <a:pt x="287083" y="201930"/>
                </a:lnTo>
                <a:lnTo>
                  <a:pt x="276479" y="196850"/>
                </a:lnTo>
                <a:close/>
              </a:path>
              <a:path w="530860" h="392429">
                <a:moveTo>
                  <a:pt x="237871" y="160020"/>
                </a:moveTo>
                <a:lnTo>
                  <a:pt x="231521" y="160020"/>
                </a:lnTo>
                <a:lnTo>
                  <a:pt x="232410" y="161290"/>
                </a:lnTo>
                <a:lnTo>
                  <a:pt x="235966" y="161290"/>
                </a:lnTo>
                <a:lnTo>
                  <a:pt x="237871" y="160020"/>
                </a:lnTo>
                <a:close/>
              </a:path>
              <a:path w="530860" h="392429">
                <a:moveTo>
                  <a:pt x="241935" y="158750"/>
                </a:moveTo>
                <a:lnTo>
                  <a:pt x="227075" y="158750"/>
                </a:lnTo>
                <a:lnTo>
                  <a:pt x="228981" y="160020"/>
                </a:lnTo>
                <a:lnTo>
                  <a:pt x="238887" y="160020"/>
                </a:lnTo>
                <a:lnTo>
                  <a:pt x="241935" y="158750"/>
                </a:lnTo>
                <a:close/>
              </a:path>
              <a:path w="530860" h="392429">
                <a:moveTo>
                  <a:pt x="259461" y="139700"/>
                </a:moveTo>
                <a:lnTo>
                  <a:pt x="207391" y="139700"/>
                </a:lnTo>
                <a:lnTo>
                  <a:pt x="207772" y="140970"/>
                </a:lnTo>
                <a:lnTo>
                  <a:pt x="208280" y="140970"/>
                </a:lnTo>
                <a:lnTo>
                  <a:pt x="208915" y="142240"/>
                </a:lnTo>
                <a:lnTo>
                  <a:pt x="209423" y="143510"/>
                </a:lnTo>
                <a:lnTo>
                  <a:pt x="210693" y="146050"/>
                </a:lnTo>
                <a:lnTo>
                  <a:pt x="212217" y="147320"/>
                </a:lnTo>
                <a:lnTo>
                  <a:pt x="213868" y="149860"/>
                </a:lnTo>
                <a:lnTo>
                  <a:pt x="215519" y="151130"/>
                </a:lnTo>
                <a:lnTo>
                  <a:pt x="217297" y="153670"/>
                </a:lnTo>
                <a:lnTo>
                  <a:pt x="219329" y="154940"/>
                </a:lnTo>
                <a:lnTo>
                  <a:pt x="223138" y="157480"/>
                </a:lnTo>
                <a:lnTo>
                  <a:pt x="225171" y="158750"/>
                </a:lnTo>
                <a:lnTo>
                  <a:pt x="243967" y="158750"/>
                </a:lnTo>
                <a:lnTo>
                  <a:pt x="245872" y="157480"/>
                </a:lnTo>
                <a:lnTo>
                  <a:pt x="247904" y="156210"/>
                </a:lnTo>
                <a:lnTo>
                  <a:pt x="249809" y="154940"/>
                </a:lnTo>
                <a:lnTo>
                  <a:pt x="251587" y="153670"/>
                </a:lnTo>
                <a:lnTo>
                  <a:pt x="252475" y="152400"/>
                </a:lnTo>
                <a:lnTo>
                  <a:pt x="253237" y="151130"/>
                </a:lnTo>
                <a:lnTo>
                  <a:pt x="254127" y="151130"/>
                </a:lnTo>
                <a:lnTo>
                  <a:pt x="254888" y="149860"/>
                </a:lnTo>
                <a:lnTo>
                  <a:pt x="256159" y="147320"/>
                </a:lnTo>
                <a:lnTo>
                  <a:pt x="256921" y="147320"/>
                </a:lnTo>
                <a:lnTo>
                  <a:pt x="258444" y="143510"/>
                </a:lnTo>
                <a:lnTo>
                  <a:pt x="259206" y="140970"/>
                </a:lnTo>
                <a:lnTo>
                  <a:pt x="259461" y="139700"/>
                </a:lnTo>
                <a:close/>
              </a:path>
              <a:path w="530860" h="392429">
                <a:moveTo>
                  <a:pt x="442468" y="138430"/>
                </a:moveTo>
                <a:lnTo>
                  <a:pt x="412623" y="143510"/>
                </a:lnTo>
                <a:lnTo>
                  <a:pt x="444931" y="143510"/>
                </a:lnTo>
                <a:lnTo>
                  <a:pt x="442468" y="138430"/>
                </a:lnTo>
                <a:close/>
              </a:path>
              <a:path w="530860" h="392429">
                <a:moveTo>
                  <a:pt x="259587" y="138430"/>
                </a:moveTo>
                <a:lnTo>
                  <a:pt x="204216" y="138430"/>
                </a:lnTo>
                <a:lnTo>
                  <a:pt x="204469" y="139700"/>
                </a:lnTo>
                <a:lnTo>
                  <a:pt x="204850" y="140970"/>
                </a:lnTo>
                <a:lnTo>
                  <a:pt x="206629" y="140970"/>
                </a:lnTo>
                <a:lnTo>
                  <a:pt x="207137" y="139700"/>
                </a:lnTo>
                <a:lnTo>
                  <a:pt x="259461" y="139700"/>
                </a:lnTo>
                <a:lnTo>
                  <a:pt x="259587" y="138430"/>
                </a:lnTo>
                <a:close/>
              </a:path>
              <a:path w="530860" h="392429">
                <a:moveTo>
                  <a:pt x="261874" y="127000"/>
                </a:moveTo>
                <a:lnTo>
                  <a:pt x="204597" y="127000"/>
                </a:lnTo>
                <a:lnTo>
                  <a:pt x="204088" y="129540"/>
                </a:lnTo>
                <a:lnTo>
                  <a:pt x="203707" y="130810"/>
                </a:lnTo>
                <a:lnTo>
                  <a:pt x="203517" y="132080"/>
                </a:lnTo>
                <a:lnTo>
                  <a:pt x="203411" y="134620"/>
                </a:lnTo>
                <a:lnTo>
                  <a:pt x="203581" y="137160"/>
                </a:lnTo>
                <a:lnTo>
                  <a:pt x="203835" y="138430"/>
                </a:lnTo>
                <a:lnTo>
                  <a:pt x="259969" y="138430"/>
                </a:lnTo>
                <a:lnTo>
                  <a:pt x="260350" y="137160"/>
                </a:lnTo>
                <a:lnTo>
                  <a:pt x="260731" y="134620"/>
                </a:lnTo>
                <a:lnTo>
                  <a:pt x="261238" y="133350"/>
                </a:lnTo>
                <a:lnTo>
                  <a:pt x="261619" y="130810"/>
                </a:lnTo>
                <a:lnTo>
                  <a:pt x="261874" y="128270"/>
                </a:lnTo>
                <a:lnTo>
                  <a:pt x="261874" y="127000"/>
                </a:lnTo>
                <a:close/>
              </a:path>
              <a:path w="530860" h="392429">
                <a:moveTo>
                  <a:pt x="178307" y="46990"/>
                </a:moveTo>
                <a:lnTo>
                  <a:pt x="122936" y="62230"/>
                </a:lnTo>
                <a:lnTo>
                  <a:pt x="129031" y="82550"/>
                </a:lnTo>
                <a:lnTo>
                  <a:pt x="123825" y="85090"/>
                </a:lnTo>
                <a:lnTo>
                  <a:pt x="113665" y="90170"/>
                </a:lnTo>
                <a:lnTo>
                  <a:pt x="104012" y="95250"/>
                </a:lnTo>
                <a:lnTo>
                  <a:pt x="99313" y="97790"/>
                </a:lnTo>
                <a:lnTo>
                  <a:pt x="94742" y="101600"/>
                </a:lnTo>
                <a:lnTo>
                  <a:pt x="90424" y="104140"/>
                </a:lnTo>
                <a:lnTo>
                  <a:pt x="85979" y="107950"/>
                </a:lnTo>
                <a:lnTo>
                  <a:pt x="77724" y="114300"/>
                </a:lnTo>
                <a:lnTo>
                  <a:pt x="69977" y="120650"/>
                </a:lnTo>
                <a:lnTo>
                  <a:pt x="66293" y="124460"/>
                </a:lnTo>
                <a:lnTo>
                  <a:pt x="59436" y="132080"/>
                </a:lnTo>
                <a:lnTo>
                  <a:pt x="98869" y="132080"/>
                </a:lnTo>
                <a:lnTo>
                  <a:pt x="100203" y="130810"/>
                </a:lnTo>
                <a:lnTo>
                  <a:pt x="105791" y="125730"/>
                </a:lnTo>
                <a:lnTo>
                  <a:pt x="108712" y="123190"/>
                </a:lnTo>
                <a:lnTo>
                  <a:pt x="111760" y="121920"/>
                </a:lnTo>
                <a:lnTo>
                  <a:pt x="114681" y="119380"/>
                </a:lnTo>
                <a:lnTo>
                  <a:pt x="121031" y="115570"/>
                </a:lnTo>
                <a:lnTo>
                  <a:pt x="124206" y="113030"/>
                </a:lnTo>
                <a:lnTo>
                  <a:pt x="127635" y="111760"/>
                </a:lnTo>
                <a:lnTo>
                  <a:pt x="130937" y="109220"/>
                </a:lnTo>
                <a:lnTo>
                  <a:pt x="134366" y="107950"/>
                </a:lnTo>
                <a:lnTo>
                  <a:pt x="137922" y="106680"/>
                </a:lnTo>
                <a:lnTo>
                  <a:pt x="141478" y="104140"/>
                </a:lnTo>
                <a:lnTo>
                  <a:pt x="145034" y="102870"/>
                </a:lnTo>
                <a:lnTo>
                  <a:pt x="152400" y="100330"/>
                </a:lnTo>
                <a:lnTo>
                  <a:pt x="163830" y="95250"/>
                </a:lnTo>
                <a:lnTo>
                  <a:pt x="167767" y="93980"/>
                </a:lnTo>
                <a:lnTo>
                  <a:pt x="171831" y="93980"/>
                </a:lnTo>
                <a:lnTo>
                  <a:pt x="175768" y="92710"/>
                </a:lnTo>
                <a:lnTo>
                  <a:pt x="183896" y="90170"/>
                </a:lnTo>
                <a:lnTo>
                  <a:pt x="188087" y="90170"/>
                </a:lnTo>
                <a:lnTo>
                  <a:pt x="192150" y="88900"/>
                </a:lnTo>
                <a:lnTo>
                  <a:pt x="209296" y="86360"/>
                </a:lnTo>
                <a:lnTo>
                  <a:pt x="222377" y="86360"/>
                </a:lnTo>
                <a:lnTo>
                  <a:pt x="226949" y="85090"/>
                </a:lnTo>
                <a:lnTo>
                  <a:pt x="350512" y="85090"/>
                </a:lnTo>
                <a:lnTo>
                  <a:pt x="357505" y="68580"/>
                </a:lnTo>
                <a:lnTo>
                  <a:pt x="289432" y="68580"/>
                </a:lnTo>
                <a:lnTo>
                  <a:pt x="286004" y="67310"/>
                </a:lnTo>
                <a:lnTo>
                  <a:pt x="279019" y="66040"/>
                </a:lnTo>
                <a:lnTo>
                  <a:pt x="275463" y="66040"/>
                </a:lnTo>
                <a:lnTo>
                  <a:pt x="270065" y="64770"/>
                </a:lnTo>
                <a:lnTo>
                  <a:pt x="191388" y="64770"/>
                </a:lnTo>
                <a:lnTo>
                  <a:pt x="178307" y="46990"/>
                </a:lnTo>
                <a:close/>
              </a:path>
              <a:path w="530860" h="392429">
                <a:moveTo>
                  <a:pt x="254000" y="106680"/>
                </a:moveTo>
                <a:lnTo>
                  <a:pt x="209169" y="106680"/>
                </a:lnTo>
                <a:lnTo>
                  <a:pt x="208661" y="107950"/>
                </a:lnTo>
                <a:lnTo>
                  <a:pt x="208025" y="107950"/>
                </a:lnTo>
                <a:lnTo>
                  <a:pt x="206502" y="109220"/>
                </a:lnTo>
                <a:lnTo>
                  <a:pt x="205612" y="110490"/>
                </a:lnTo>
                <a:lnTo>
                  <a:pt x="204850" y="113030"/>
                </a:lnTo>
                <a:lnTo>
                  <a:pt x="204216" y="114300"/>
                </a:lnTo>
                <a:lnTo>
                  <a:pt x="203454" y="115570"/>
                </a:lnTo>
                <a:lnTo>
                  <a:pt x="202692" y="118110"/>
                </a:lnTo>
                <a:lnTo>
                  <a:pt x="202437" y="119380"/>
                </a:lnTo>
                <a:lnTo>
                  <a:pt x="202437" y="120650"/>
                </a:lnTo>
                <a:lnTo>
                  <a:pt x="202819" y="123190"/>
                </a:lnTo>
                <a:lnTo>
                  <a:pt x="203073" y="123190"/>
                </a:lnTo>
                <a:lnTo>
                  <a:pt x="203327" y="124460"/>
                </a:lnTo>
                <a:lnTo>
                  <a:pt x="203707" y="124460"/>
                </a:lnTo>
                <a:lnTo>
                  <a:pt x="204216" y="125730"/>
                </a:lnTo>
                <a:lnTo>
                  <a:pt x="204850" y="125730"/>
                </a:lnTo>
                <a:lnTo>
                  <a:pt x="205486" y="127000"/>
                </a:lnTo>
                <a:lnTo>
                  <a:pt x="205994" y="127000"/>
                </a:lnTo>
                <a:lnTo>
                  <a:pt x="206502" y="121920"/>
                </a:lnTo>
                <a:lnTo>
                  <a:pt x="256412" y="121920"/>
                </a:lnTo>
                <a:lnTo>
                  <a:pt x="254000" y="120650"/>
                </a:lnTo>
                <a:lnTo>
                  <a:pt x="251206" y="120650"/>
                </a:lnTo>
                <a:lnTo>
                  <a:pt x="248157" y="119380"/>
                </a:lnTo>
                <a:lnTo>
                  <a:pt x="244982" y="119380"/>
                </a:lnTo>
                <a:lnTo>
                  <a:pt x="240495" y="116840"/>
                </a:lnTo>
                <a:lnTo>
                  <a:pt x="239013" y="116840"/>
                </a:lnTo>
                <a:lnTo>
                  <a:pt x="238252" y="115570"/>
                </a:lnTo>
                <a:lnTo>
                  <a:pt x="262636" y="115570"/>
                </a:lnTo>
                <a:lnTo>
                  <a:pt x="262890" y="114300"/>
                </a:lnTo>
                <a:lnTo>
                  <a:pt x="208915" y="114300"/>
                </a:lnTo>
                <a:lnTo>
                  <a:pt x="209804" y="113030"/>
                </a:lnTo>
                <a:lnTo>
                  <a:pt x="263017" y="113030"/>
                </a:lnTo>
                <a:lnTo>
                  <a:pt x="263017" y="111760"/>
                </a:lnTo>
                <a:lnTo>
                  <a:pt x="261874" y="111760"/>
                </a:lnTo>
                <a:lnTo>
                  <a:pt x="260604" y="110490"/>
                </a:lnTo>
                <a:lnTo>
                  <a:pt x="258825" y="109220"/>
                </a:lnTo>
                <a:lnTo>
                  <a:pt x="254000" y="106680"/>
                </a:lnTo>
                <a:close/>
              </a:path>
              <a:path w="530860" h="392429">
                <a:moveTo>
                  <a:pt x="260477" y="120650"/>
                </a:moveTo>
                <a:lnTo>
                  <a:pt x="258699" y="120650"/>
                </a:lnTo>
                <a:lnTo>
                  <a:pt x="256412" y="121920"/>
                </a:lnTo>
                <a:lnTo>
                  <a:pt x="206502" y="121920"/>
                </a:lnTo>
                <a:lnTo>
                  <a:pt x="206502" y="123190"/>
                </a:lnTo>
                <a:lnTo>
                  <a:pt x="206248" y="124460"/>
                </a:lnTo>
                <a:lnTo>
                  <a:pt x="206121" y="127000"/>
                </a:lnTo>
                <a:lnTo>
                  <a:pt x="260731" y="127000"/>
                </a:lnTo>
                <a:lnTo>
                  <a:pt x="260731" y="121920"/>
                </a:lnTo>
                <a:lnTo>
                  <a:pt x="260477" y="120650"/>
                </a:lnTo>
                <a:close/>
              </a:path>
              <a:path w="530860" h="392429">
                <a:moveTo>
                  <a:pt x="261619" y="125730"/>
                </a:moveTo>
                <a:lnTo>
                  <a:pt x="260985" y="125730"/>
                </a:lnTo>
                <a:lnTo>
                  <a:pt x="260731" y="127000"/>
                </a:lnTo>
                <a:lnTo>
                  <a:pt x="261747" y="127000"/>
                </a:lnTo>
                <a:lnTo>
                  <a:pt x="261619" y="125730"/>
                </a:lnTo>
                <a:close/>
              </a:path>
              <a:path w="530860" h="392429">
                <a:moveTo>
                  <a:pt x="420664" y="103158"/>
                </a:moveTo>
                <a:lnTo>
                  <a:pt x="418465" y="110490"/>
                </a:lnTo>
                <a:lnTo>
                  <a:pt x="416941" y="120650"/>
                </a:lnTo>
                <a:lnTo>
                  <a:pt x="437006" y="124460"/>
                </a:lnTo>
                <a:lnTo>
                  <a:pt x="442468" y="114300"/>
                </a:lnTo>
                <a:lnTo>
                  <a:pt x="444754" y="107950"/>
                </a:lnTo>
                <a:lnTo>
                  <a:pt x="442849" y="107950"/>
                </a:lnTo>
                <a:lnTo>
                  <a:pt x="440309" y="106680"/>
                </a:lnTo>
                <a:lnTo>
                  <a:pt x="462153" y="106680"/>
                </a:lnTo>
                <a:lnTo>
                  <a:pt x="464185" y="105410"/>
                </a:lnTo>
                <a:lnTo>
                  <a:pt x="466725" y="105410"/>
                </a:lnTo>
                <a:lnTo>
                  <a:pt x="467391" y="105092"/>
                </a:lnTo>
                <a:lnTo>
                  <a:pt x="468249" y="104140"/>
                </a:lnTo>
                <a:lnTo>
                  <a:pt x="422529" y="104140"/>
                </a:lnTo>
                <a:lnTo>
                  <a:pt x="420664" y="103158"/>
                </a:lnTo>
                <a:close/>
              </a:path>
              <a:path w="530860" h="392429">
                <a:moveTo>
                  <a:pt x="260350" y="118110"/>
                </a:moveTo>
                <a:lnTo>
                  <a:pt x="250444" y="118110"/>
                </a:lnTo>
                <a:lnTo>
                  <a:pt x="251841" y="119380"/>
                </a:lnTo>
                <a:lnTo>
                  <a:pt x="259715" y="119380"/>
                </a:lnTo>
                <a:lnTo>
                  <a:pt x="260350" y="118110"/>
                </a:lnTo>
                <a:close/>
              </a:path>
              <a:path w="530860" h="392429">
                <a:moveTo>
                  <a:pt x="493169" y="102870"/>
                </a:moveTo>
                <a:lnTo>
                  <a:pt x="420750" y="102870"/>
                </a:lnTo>
                <a:lnTo>
                  <a:pt x="422529" y="104140"/>
                </a:lnTo>
                <a:lnTo>
                  <a:pt x="469392" y="104140"/>
                </a:lnTo>
                <a:lnTo>
                  <a:pt x="467391" y="105092"/>
                </a:lnTo>
                <a:lnTo>
                  <a:pt x="467106" y="105410"/>
                </a:lnTo>
                <a:lnTo>
                  <a:pt x="470535" y="109220"/>
                </a:lnTo>
                <a:lnTo>
                  <a:pt x="480822" y="119380"/>
                </a:lnTo>
                <a:lnTo>
                  <a:pt x="498602" y="111760"/>
                </a:lnTo>
                <a:lnTo>
                  <a:pt x="493169" y="102870"/>
                </a:lnTo>
                <a:close/>
              </a:path>
              <a:path w="530860" h="392429">
                <a:moveTo>
                  <a:pt x="262636" y="115570"/>
                </a:moveTo>
                <a:lnTo>
                  <a:pt x="238252" y="115570"/>
                </a:lnTo>
                <a:lnTo>
                  <a:pt x="240495" y="116840"/>
                </a:lnTo>
                <a:lnTo>
                  <a:pt x="243840" y="116840"/>
                </a:lnTo>
                <a:lnTo>
                  <a:pt x="247142" y="118110"/>
                </a:lnTo>
                <a:lnTo>
                  <a:pt x="261619" y="118110"/>
                </a:lnTo>
                <a:lnTo>
                  <a:pt x="261874" y="116840"/>
                </a:lnTo>
                <a:lnTo>
                  <a:pt x="262636" y="115570"/>
                </a:lnTo>
                <a:close/>
              </a:path>
              <a:path w="530860" h="392429">
                <a:moveTo>
                  <a:pt x="263017" y="113030"/>
                </a:moveTo>
                <a:lnTo>
                  <a:pt x="209804" y="113030"/>
                </a:lnTo>
                <a:lnTo>
                  <a:pt x="208915" y="114300"/>
                </a:lnTo>
                <a:lnTo>
                  <a:pt x="262890" y="114300"/>
                </a:lnTo>
                <a:lnTo>
                  <a:pt x="263017" y="113030"/>
                </a:lnTo>
                <a:close/>
              </a:path>
              <a:path w="530860" h="392429">
                <a:moveTo>
                  <a:pt x="454532" y="106680"/>
                </a:moveTo>
                <a:lnTo>
                  <a:pt x="440309" y="106680"/>
                </a:lnTo>
                <a:lnTo>
                  <a:pt x="444246" y="107950"/>
                </a:lnTo>
                <a:lnTo>
                  <a:pt x="451104" y="107950"/>
                </a:lnTo>
                <a:lnTo>
                  <a:pt x="454532" y="106680"/>
                </a:lnTo>
                <a:close/>
              </a:path>
              <a:path w="530860" h="392429">
                <a:moveTo>
                  <a:pt x="239394" y="102870"/>
                </a:moveTo>
                <a:lnTo>
                  <a:pt x="227837" y="102870"/>
                </a:lnTo>
                <a:lnTo>
                  <a:pt x="222885" y="104140"/>
                </a:lnTo>
                <a:lnTo>
                  <a:pt x="217424" y="104140"/>
                </a:lnTo>
                <a:lnTo>
                  <a:pt x="212090" y="106680"/>
                </a:lnTo>
                <a:lnTo>
                  <a:pt x="250825" y="106680"/>
                </a:lnTo>
                <a:lnTo>
                  <a:pt x="249300" y="105410"/>
                </a:lnTo>
                <a:lnTo>
                  <a:pt x="247396" y="105410"/>
                </a:lnTo>
                <a:lnTo>
                  <a:pt x="245618" y="104140"/>
                </a:lnTo>
                <a:lnTo>
                  <a:pt x="239394" y="102870"/>
                </a:lnTo>
                <a:close/>
              </a:path>
              <a:path w="530860" h="392429">
                <a:moveTo>
                  <a:pt x="441579" y="90170"/>
                </a:moveTo>
                <a:lnTo>
                  <a:pt x="399161" y="90170"/>
                </a:lnTo>
                <a:lnTo>
                  <a:pt x="400557" y="91440"/>
                </a:lnTo>
                <a:lnTo>
                  <a:pt x="401447" y="92710"/>
                </a:lnTo>
                <a:lnTo>
                  <a:pt x="401955" y="92710"/>
                </a:lnTo>
                <a:lnTo>
                  <a:pt x="401635" y="92881"/>
                </a:lnTo>
                <a:lnTo>
                  <a:pt x="404241" y="95250"/>
                </a:lnTo>
                <a:lnTo>
                  <a:pt x="406907" y="96520"/>
                </a:lnTo>
                <a:lnTo>
                  <a:pt x="409702" y="97790"/>
                </a:lnTo>
                <a:lnTo>
                  <a:pt x="409829" y="99060"/>
                </a:lnTo>
                <a:lnTo>
                  <a:pt x="411353" y="99060"/>
                </a:lnTo>
                <a:lnTo>
                  <a:pt x="412750" y="100330"/>
                </a:lnTo>
                <a:lnTo>
                  <a:pt x="415925" y="101600"/>
                </a:lnTo>
                <a:lnTo>
                  <a:pt x="417703" y="101600"/>
                </a:lnTo>
                <a:lnTo>
                  <a:pt x="420664" y="103158"/>
                </a:lnTo>
                <a:lnTo>
                  <a:pt x="420750" y="102870"/>
                </a:lnTo>
                <a:lnTo>
                  <a:pt x="493169" y="102870"/>
                </a:lnTo>
                <a:lnTo>
                  <a:pt x="491617" y="100330"/>
                </a:lnTo>
                <a:lnTo>
                  <a:pt x="488315" y="95250"/>
                </a:lnTo>
                <a:lnTo>
                  <a:pt x="490347" y="93980"/>
                </a:lnTo>
                <a:lnTo>
                  <a:pt x="494284" y="91440"/>
                </a:lnTo>
                <a:lnTo>
                  <a:pt x="446913" y="91440"/>
                </a:lnTo>
                <a:lnTo>
                  <a:pt x="441579" y="90170"/>
                </a:lnTo>
                <a:close/>
              </a:path>
              <a:path w="530860" h="392429">
                <a:moveTo>
                  <a:pt x="370078" y="39370"/>
                </a:moveTo>
                <a:lnTo>
                  <a:pt x="364871" y="54610"/>
                </a:lnTo>
                <a:lnTo>
                  <a:pt x="378079" y="58420"/>
                </a:lnTo>
                <a:lnTo>
                  <a:pt x="384937" y="59690"/>
                </a:lnTo>
                <a:lnTo>
                  <a:pt x="384810" y="62230"/>
                </a:lnTo>
                <a:lnTo>
                  <a:pt x="385063" y="63500"/>
                </a:lnTo>
                <a:lnTo>
                  <a:pt x="385191" y="66040"/>
                </a:lnTo>
                <a:lnTo>
                  <a:pt x="385699" y="68580"/>
                </a:lnTo>
                <a:lnTo>
                  <a:pt x="386334" y="71120"/>
                </a:lnTo>
                <a:lnTo>
                  <a:pt x="386969" y="72390"/>
                </a:lnTo>
                <a:lnTo>
                  <a:pt x="387857" y="74930"/>
                </a:lnTo>
                <a:lnTo>
                  <a:pt x="388874" y="77470"/>
                </a:lnTo>
                <a:lnTo>
                  <a:pt x="381888" y="80010"/>
                </a:lnTo>
                <a:lnTo>
                  <a:pt x="371221" y="87630"/>
                </a:lnTo>
                <a:lnTo>
                  <a:pt x="381635" y="100330"/>
                </a:lnTo>
                <a:lnTo>
                  <a:pt x="394843" y="96520"/>
                </a:lnTo>
                <a:lnTo>
                  <a:pt x="401635" y="92881"/>
                </a:lnTo>
                <a:lnTo>
                  <a:pt x="401447" y="92710"/>
                </a:lnTo>
                <a:lnTo>
                  <a:pt x="400812" y="92710"/>
                </a:lnTo>
                <a:lnTo>
                  <a:pt x="399161" y="90170"/>
                </a:lnTo>
                <a:lnTo>
                  <a:pt x="436499" y="90170"/>
                </a:lnTo>
                <a:lnTo>
                  <a:pt x="434086" y="88900"/>
                </a:lnTo>
                <a:lnTo>
                  <a:pt x="431546" y="88900"/>
                </a:lnTo>
                <a:lnTo>
                  <a:pt x="429260" y="87630"/>
                </a:lnTo>
                <a:lnTo>
                  <a:pt x="426974" y="87630"/>
                </a:lnTo>
                <a:lnTo>
                  <a:pt x="422656" y="85090"/>
                </a:lnTo>
                <a:lnTo>
                  <a:pt x="420750" y="83820"/>
                </a:lnTo>
                <a:lnTo>
                  <a:pt x="418719" y="82550"/>
                </a:lnTo>
                <a:lnTo>
                  <a:pt x="416941" y="81280"/>
                </a:lnTo>
                <a:lnTo>
                  <a:pt x="413638" y="77470"/>
                </a:lnTo>
                <a:lnTo>
                  <a:pt x="412242" y="76200"/>
                </a:lnTo>
                <a:lnTo>
                  <a:pt x="411225" y="74930"/>
                </a:lnTo>
                <a:lnTo>
                  <a:pt x="410463" y="73660"/>
                </a:lnTo>
                <a:lnTo>
                  <a:pt x="409575" y="72390"/>
                </a:lnTo>
                <a:lnTo>
                  <a:pt x="408940" y="71120"/>
                </a:lnTo>
                <a:lnTo>
                  <a:pt x="408178" y="68580"/>
                </a:lnTo>
                <a:lnTo>
                  <a:pt x="407797" y="68580"/>
                </a:lnTo>
                <a:lnTo>
                  <a:pt x="407416" y="66040"/>
                </a:lnTo>
                <a:lnTo>
                  <a:pt x="407035" y="64770"/>
                </a:lnTo>
                <a:lnTo>
                  <a:pt x="406781" y="63500"/>
                </a:lnTo>
                <a:lnTo>
                  <a:pt x="406907" y="57150"/>
                </a:lnTo>
                <a:lnTo>
                  <a:pt x="407669" y="54610"/>
                </a:lnTo>
                <a:lnTo>
                  <a:pt x="407924" y="53340"/>
                </a:lnTo>
                <a:lnTo>
                  <a:pt x="409829" y="49530"/>
                </a:lnTo>
                <a:lnTo>
                  <a:pt x="410591" y="48260"/>
                </a:lnTo>
                <a:lnTo>
                  <a:pt x="411606" y="46990"/>
                </a:lnTo>
                <a:lnTo>
                  <a:pt x="412496" y="45720"/>
                </a:lnTo>
                <a:lnTo>
                  <a:pt x="414655" y="43180"/>
                </a:lnTo>
                <a:lnTo>
                  <a:pt x="415798" y="41910"/>
                </a:lnTo>
                <a:lnTo>
                  <a:pt x="390525" y="41910"/>
                </a:lnTo>
                <a:lnTo>
                  <a:pt x="383794" y="40640"/>
                </a:lnTo>
                <a:lnTo>
                  <a:pt x="370078" y="39370"/>
                </a:lnTo>
                <a:close/>
              </a:path>
              <a:path w="530860" h="392429">
                <a:moveTo>
                  <a:pt x="493903" y="30480"/>
                </a:moveTo>
                <a:lnTo>
                  <a:pt x="451866" y="30480"/>
                </a:lnTo>
                <a:lnTo>
                  <a:pt x="457073" y="31750"/>
                </a:lnTo>
                <a:lnTo>
                  <a:pt x="459613" y="33020"/>
                </a:lnTo>
                <a:lnTo>
                  <a:pt x="462025" y="33020"/>
                </a:lnTo>
                <a:lnTo>
                  <a:pt x="464312" y="34290"/>
                </a:lnTo>
                <a:lnTo>
                  <a:pt x="466598" y="34290"/>
                </a:lnTo>
                <a:lnTo>
                  <a:pt x="470916" y="36830"/>
                </a:lnTo>
                <a:lnTo>
                  <a:pt x="474980" y="39370"/>
                </a:lnTo>
                <a:lnTo>
                  <a:pt x="478281" y="41910"/>
                </a:lnTo>
                <a:lnTo>
                  <a:pt x="479932" y="44450"/>
                </a:lnTo>
                <a:lnTo>
                  <a:pt x="481330" y="45720"/>
                </a:lnTo>
                <a:lnTo>
                  <a:pt x="486156" y="55880"/>
                </a:lnTo>
                <a:lnTo>
                  <a:pt x="486410" y="57150"/>
                </a:lnTo>
                <a:lnTo>
                  <a:pt x="486791" y="58420"/>
                </a:lnTo>
                <a:lnTo>
                  <a:pt x="486918" y="62230"/>
                </a:lnTo>
                <a:lnTo>
                  <a:pt x="486663" y="63500"/>
                </a:lnTo>
                <a:lnTo>
                  <a:pt x="486282" y="66040"/>
                </a:lnTo>
                <a:lnTo>
                  <a:pt x="486029" y="67310"/>
                </a:lnTo>
                <a:lnTo>
                  <a:pt x="485648" y="68580"/>
                </a:lnTo>
                <a:lnTo>
                  <a:pt x="485140" y="69850"/>
                </a:lnTo>
                <a:lnTo>
                  <a:pt x="484378" y="71120"/>
                </a:lnTo>
                <a:lnTo>
                  <a:pt x="483743" y="72390"/>
                </a:lnTo>
                <a:lnTo>
                  <a:pt x="482854" y="73660"/>
                </a:lnTo>
                <a:lnTo>
                  <a:pt x="482092" y="74930"/>
                </a:lnTo>
                <a:lnTo>
                  <a:pt x="479932" y="77470"/>
                </a:lnTo>
                <a:lnTo>
                  <a:pt x="477647" y="80010"/>
                </a:lnTo>
                <a:lnTo>
                  <a:pt x="476377" y="81280"/>
                </a:lnTo>
                <a:lnTo>
                  <a:pt x="473582" y="83820"/>
                </a:lnTo>
                <a:lnTo>
                  <a:pt x="472059" y="83820"/>
                </a:lnTo>
                <a:lnTo>
                  <a:pt x="470535" y="85090"/>
                </a:lnTo>
                <a:lnTo>
                  <a:pt x="468884" y="86360"/>
                </a:lnTo>
                <a:lnTo>
                  <a:pt x="467232" y="86360"/>
                </a:lnTo>
                <a:lnTo>
                  <a:pt x="462406" y="88900"/>
                </a:lnTo>
                <a:lnTo>
                  <a:pt x="459867" y="88900"/>
                </a:lnTo>
                <a:lnTo>
                  <a:pt x="457327" y="90170"/>
                </a:lnTo>
                <a:lnTo>
                  <a:pt x="452119" y="90170"/>
                </a:lnTo>
                <a:lnTo>
                  <a:pt x="446913" y="91440"/>
                </a:lnTo>
                <a:lnTo>
                  <a:pt x="494284" y="91440"/>
                </a:lnTo>
                <a:lnTo>
                  <a:pt x="496062" y="88900"/>
                </a:lnTo>
                <a:lnTo>
                  <a:pt x="497713" y="87630"/>
                </a:lnTo>
                <a:lnTo>
                  <a:pt x="499110" y="86360"/>
                </a:lnTo>
                <a:lnTo>
                  <a:pt x="500634" y="83820"/>
                </a:lnTo>
                <a:lnTo>
                  <a:pt x="502031" y="82550"/>
                </a:lnTo>
                <a:lnTo>
                  <a:pt x="526012" y="82550"/>
                </a:lnTo>
                <a:lnTo>
                  <a:pt x="530352" y="69850"/>
                </a:lnTo>
                <a:lnTo>
                  <a:pt x="514223" y="64770"/>
                </a:lnTo>
                <a:lnTo>
                  <a:pt x="508507" y="64770"/>
                </a:lnTo>
                <a:lnTo>
                  <a:pt x="508762" y="62230"/>
                </a:lnTo>
                <a:lnTo>
                  <a:pt x="508762" y="59690"/>
                </a:lnTo>
                <a:lnTo>
                  <a:pt x="508000" y="53340"/>
                </a:lnTo>
                <a:lnTo>
                  <a:pt x="506730" y="49530"/>
                </a:lnTo>
                <a:lnTo>
                  <a:pt x="505841" y="46990"/>
                </a:lnTo>
                <a:lnTo>
                  <a:pt x="510667" y="44450"/>
                </a:lnTo>
                <a:lnTo>
                  <a:pt x="524256" y="36830"/>
                </a:lnTo>
                <a:lnTo>
                  <a:pt x="520039" y="31750"/>
                </a:lnTo>
                <a:lnTo>
                  <a:pt x="494538" y="31750"/>
                </a:lnTo>
                <a:lnTo>
                  <a:pt x="493903" y="30480"/>
                </a:lnTo>
                <a:close/>
              </a:path>
              <a:path w="530860" h="392429">
                <a:moveTo>
                  <a:pt x="526012" y="82550"/>
                </a:moveTo>
                <a:lnTo>
                  <a:pt x="502031" y="82550"/>
                </a:lnTo>
                <a:lnTo>
                  <a:pt x="508254" y="83820"/>
                </a:lnTo>
                <a:lnTo>
                  <a:pt x="525144" y="85090"/>
                </a:lnTo>
                <a:lnTo>
                  <a:pt x="526012" y="82550"/>
                </a:lnTo>
                <a:close/>
              </a:path>
              <a:path w="530860" h="392429">
                <a:moveTo>
                  <a:pt x="304038" y="50800"/>
                </a:moveTo>
                <a:lnTo>
                  <a:pt x="289432" y="68580"/>
                </a:lnTo>
                <a:lnTo>
                  <a:pt x="357505" y="68580"/>
                </a:lnTo>
                <a:lnTo>
                  <a:pt x="304038" y="50800"/>
                </a:lnTo>
                <a:close/>
              </a:path>
              <a:path w="530860" h="392429">
                <a:moveTo>
                  <a:pt x="264668" y="63500"/>
                </a:moveTo>
                <a:lnTo>
                  <a:pt x="201168" y="63500"/>
                </a:lnTo>
                <a:lnTo>
                  <a:pt x="191388" y="64770"/>
                </a:lnTo>
                <a:lnTo>
                  <a:pt x="270065" y="64770"/>
                </a:lnTo>
                <a:lnTo>
                  <a:pt x="264668" y="63500"/>
                </a:lnTo>
                <a:close/>
              </a:path>
              <a:path w="530860" h="392429">
                <a:moveTo>
                  <a:pt x="250062" y="62230"/>
                </a:moveTo>
                <a:lnTo>
                  <a:pt x="216154" y="62230"/>
                </a:lnTo>
                <a:lnTo>
                  <a:pt x="206121" y="63500"/>
                </a:lnTo>
                <a:lnTo>
                  <a:pt x="257429" y="63500"/>
                </a:lnTo>
                <a:lnTo>
                  <a:pt x="250062" y="62230"/>
                </a:lnTo>
                <a:close/>
              </a:path>
              <a:path w="530860" h="392429">
                <a:moveTo>
                  <a:pt x="414528" y="5080"/>
                </a:moveTo>
                <a:lnTo>
                  <a:pt x="396748" y="12700"/>
                </a:lnTo>
                <a:lnTo>
                  <a:pt x="402209" y="22860"/>
                </a:lnTo>
                <a:lnTo>
                  <a:pt x="405384" y="26670"/>
                </a:lnTo>
                <a:lnTo>
                  <a:pt x="400812" y="29210"/>
                </a:lnTo>
                <a:lnTo>
                  <a:pt x="398780" y="31750"/>
                </a:lnTo>
                <a:lnTo>
                  <a:pt x="396875" y="33020"/>
                </a:lnTo>
                <a:lnTo>
                  <a:pt x="395097" y="35560"/>
                </a:lnTo>
                <a:lnTo>
                  <a:pt x="393446" y="36830"/>
                </a:lnTo>
                <a:lnTo>
                  <a:pt x="391922" y="39370"/>
                </a:lnTo>
                <a:lnTo>
                  <a:pt x="390525" y="41910"/>
                </a:lnTo>
                <a:lnTo>
                  <a:pt x="415798" y="41910"/>
                </a:lnTo>
                <a:lnTo>
                  <a:pt x="417068" y="40640"/>
                </a:lnTo>
                <a:lnTo>
                  <a:pt x="419862" y="38100"/>
                </a:lnTo>
                <a:lnTo>
                  <a:pt x="421386" y="38100"/>
                </a:lnTo>
                <a:lnTo>
                  <a:pt x="424688" y="35560"/>
                </a:lnTo>
                <a:lnTo>
                  <a:pt x="426466" y="35560"/>
                </a:lnTo>
                <a:lnTo>
                  <a:pt x="428752" y="34290"/>
                </a:lnTo>
                <a:lnTo>
                  <a:pt x="431292" y="33020"/>
                </a:lnTo>
                <a:lnTo>
                  <a:pt x="433705" y="33020"/>
                </a:lnTo>
                <a:lnTo>
                  <a:pt x="436244" y="31750"/>
                </a:lnTo>
                <a:lnTo>
                  <a:pt x="441325" y="30480"/>
                </a:lnTo>
                <a:lnTo>
                  <a:pt x="493903" y="30480"/>
                </a:lnTo>
                <a:lnTo>
                  <a:pt x="490855" y="27940"/>
                </a:lnTo>
                <a:lnTo>
                  <a:pt x="489204" y="26670"/>
                </a:lnTo>
                <a:lnTo>
                  <a:pt x="486663" y="25400"/>
                </a:lnTo>
                <a:lnTo>
                  <a:pt x="485267" y="24130"/>
                </a:lnTo>
                <a:lnTo>
                  <a:pt x="483743" y="24130"/>
                </a:lnTo>
                <a:lnTo>
                  <a:pt x="482346" y="22860"/>
                </a:lnTo>
                <a:lnTo>
                  <a:pt x="480822" y="21590"/>
                </a:lnTo>
                <a:lnTo>
                  <a:pt x="477774" y="20320"/>
                </a:lnTo>
                <a:lnTo>
                  <a:pt x="475742" y="20320"/>
                </a:lnTo>
                <a:lnTo>
                  <a:pt x="474980" y="19050"/>
                </a:lnTo>
                <a:lnTo>
                  <a:pt x="473075" y="19050"/>
                </a:lnTo>
                <a:lnTo>
                  <a:pt x="471043" y="17780"/>
                </a:lnTo>
                <a:lnTo>
                  <a:pt x="424180" y="17780"/>
                </a:lnTo>
                <a:lnTo>
                  <a:pt x="426362" y="16740"/>
                </a:lnTo>
                <a:lnTo>
                  <a:pt x="426593" y="16510"/>
                </a:lnTo>
                <a:lnTo>
                  <a:pt x="423037" y="12700"/>
                </a:lnTo>
                <a:lnTo>
                  <a:pt x="414528" y="5080"/>
                </a:lnTo>
                <a:close/>
              </a:path>
              <a:path w="530860" h="392429">
                <a:moveTo>
                  <a:pt x="513715" y="24130"/>
                </a:moveTo>
                <a:lnTo>
                  <a:pt x="497967" y="29210"/>
                </a:lnTo>
                <a:lnTo>
                  <a:pt x="493903" y="30480"/>
                </a:lnTo>
                <a:lnTo>
                  <a:pt x="494538" y="31750"/>
                </a:lnTo>
                <a:lnTo>
                  <a:pt x="520039" y="31750"/>
                </a:lnTo>
                <a:lnTo>
                  <a:pt x="513715" y="24130"/>
                </a:lnTo>
                <a:close/>
              </a:path>
              <a:path w="530860" h="392429">
                <a:moveTo>
                  <a:pt x="458343" y="0"/>
                </a:moveTo>
                <a:lnTo>
                  <a:pt x="452119" y="11430"/>
                </a:lnTo>
                <a:lnTo>
                  <a:pt x="451231" y="13970"/>
                </a:lnTo>
                <a:lnTo>
                  <a:pt x="453263" y="15240"/>
                </a:lnTo>
                <a:lnTo>
                  <a:pt x="434975" y="15240"/>
                </a:lnTo>
                <a:lnTo>
                  <a:pt x="431546" y="16510"/>
                </a:lnTo>
                <a:lnTo>
                  <a:pt x="426847" y="16510"/>
                </a:lnTo>
                <a:lnTo>
                  <a:pt x="426362" y="16740"/>
                </a:lnTo>
                <a:lnTo>
                  <a:pt x="425323" y="17780"/>
                </a:lnTo>
                <a:lnTo>
                  <a:pt x="471043" y="17780"/>
                </a:lnTo>
                <a:lnTo>
                  <a:pt x="473075" y="19050"/>
                </a:lnTo>
                <a:lnTo>
                  <a:pt x="474980" y="19050"/>
                </a:lnTo>
                <a:lnTo>
                  <a:pt x="475996" y="16510"/>
                </a:lnTo>
                <a:lnTo>
                  <a:pt x="478281" y="3810"/>
                </a:lnTo>
                <a:lnTo>
                  <a:pt x="458343" y="0"/>
                </a:lnTo>
                <a:close/>
              </a:path>
              <a:path w="530860" h="392429">
                <a:moveTo>
                  <a:pt x="448056" y="13970"/>
                </a:moveTo>
                <a:lnTo>
                  <a:pt x="442468" y="13970"/>
                </a:lnTo>
                <a:lnTo>
                  <a:pt x="439038" y="15240"/>
                </a:lnTo>
                <a:lnTo>
                  <a:pt x="453263" y="15240"/>
                </a:lnTo>
                <a:lnTo>
                  <a:pt x="448056" y="13970"/>
                </a:lnTo>
                <a:close/>
              </a:path>
            </a:pathLst>
          </a:custGeom>
          <a:solidFill>
            <a:srgbClr val="FFFFFF"/>
          </a:solidFill>
        </p:spPr>
        <p:txBody>
          <a:bodyPr wrap="square" lIns="0" tIns="0" rIns="0" bIns="0" rtlCol="0"/>
          <a:lstStyle/>
          <a:p>
            <a:endParaRPr sz="1350"/>
          </a:p>
        </p:txBody>
      </p:sp>
      <p:sp>
        <p:nvSpPr>
          <p:cNvPr id="25" name="object 25"/>
          <p:cNvSpPr txBox="1"/>
          <p:nvPr/>
        </p:nvSpPr>
        <p:spPr>
          <a:xfrm>
            <a:off x="2611566" y="3368072"/>
            <a:ext cx="6424930" cy="2271776"/>
          </a:xfrm>
          <a:prstGeom prst="rect">
            <a:avLst/>
          </a:prstGeom>
        </p:spPr>
        <p:txBody>
          <a:bodyPr vert="horz" wrap="square" lIns="0" tIns="9525" rIns="0" bIns="0" rtlCol="0">
            <a:spAutoFit/>
          </a:bodyPr>
          <a:lstStyle/>
          <a:p>
            <a:pPr marL="9525">
              <a:spcBef>
                <a:spcPts val="75"/>
              </a:spcBef>
            </a:pPr>
            <a:r>
              <a:rPr sz="2200" spc="-4" dirty="0">
                <a:solidFill>
                  <a:srgbClr val="5F5F5F"/>
                </a:solidFill>
                <a:latin typeface="+mn-ea"/>
                <a:cs typeface="Noto Sans CJK JP Regular"/>
              </a:rPr>
              <a:t>优点</a:t>
            </a:r>
            <a:r>
              <a:rPr sz="2200" spc="330" dirty="0">
                <a:solidFill>
                  <a:srgbClr val="5F5F5F"/>
                </a:solidFill>
                <a:latin typeface="+mn-ea"/>
                <a:cs typeface="Noto Sans CJK JP Regular"/>
              </a:rPr>
              <a:t>——</a:t>
            </a:r>
            <a:r>
              <a:rPr sz="2200" spc="-4" dirty="0" err="1">
                <a:solidFill>
                  <a:srgbClr val="5F5F5F"/>
                </a:solidFill>
                <a:latin typeface="+mn-ea"/>
                <a:cs typeface="Noto Sans CJK JP Regular"/>
              </a:rPr>
              <a:t>调查面广、费用低廉、应答者有充分的答</a:t>
            </a:r>
            <a:r>
              <a:rPr sz="2200" dirty="0" err="1">
                <a:solidFill>
                  <a:srgbClr val="5F5F5F"/>
                </a:solidFill>
                <a:latin typeface="+mn-ea"/>
                <a:cs typeface="Noto Sans CJK JP Regular"/>
              </a:rPr>
              <a:t>题时间、匿名性好</a:t>
            </a:r>
            <a:r>
              <a:rPr sz="2200" dirty="0">
                <a:solidFill>
                  <a:srgbClr val="5F5F5F"/>
                </a:solidFill>
                <a:latin typeface="+mn-ea"/>
                <a:cs typeface="Noto Sans CJK JP Regular"/>
              </a:rPr>
              <a:t>；</a:t>
            </a:r>
            <a:endParaRPr sz="2200" dirty="0">
              <a:latin typeface="+mn-ea"/>
              <a:cs typeface="Noto Sans CJK JP Regular"/>
            </a:endParaRPr>
          </a:p>
          <a:p>
            <a:pPr marL="9525" marR="3810">
              <a:spcBef>
                <a:spcPts val="169"/>
              </a:spcBef>
            </a:pPr>
            <a:r>
              <a:rPr sz="2200" dirty="0" err="1">
                <a:solidFill>
                  <a:srgbClr val="5F5F5F"/>
                </a:solidFill>
                <a:latin typeface="+mn-ea"/>
                <a:cs typeface="Noto Sans CJK JP Regular"/>
              </a:rPr>
              <a:t>缺点</a:t>
            </a:r>
            <a:r>
              <a:rPr sz="2200" spc="334" dirty="0">
                <a:solidFill>
                  <a:srgbClr val="5F5F5F"/>
                </a:solidFill>
                <a:latin typeface="+mn-ea"/>
                <a:cs typeface="Noto Sans CJK JP Regular"/>
              </a:rPr>
              <a:t>——</a:t>
            </a:r>
            <a:r>
              <a:rPr sz="2200" spc="334" dirty="0" err="1">
                <a:solidFill>
                  <a:srgbClr val="5F5F5F"/>
                </a:solidFill>
                <a:latin typeface="+mn-ea"/>
                <a:cs typeface="Noto Sans CJK JP Regular"/>
              </a:rPr>
              <a:t>时间周期长、回收率低、样本的代表性偏差较大、问卷无解释引起的理</a:t>
            </a:r>
            <a:r>
              <a:rPr sz="2200" spc="4" dirty="0" err="1">
                <a:solidFill>
                  <a:srgbClr val="5F5F5F"/>
                </a:solidFill>
                <a:latin typeface="+mn-ea"/>
                <a:cs typeface="Noto Sans CJK JP Regular"/>
              </a:rPr>
              <a:t>解</a:t>
            </a:r>
            <a:r>
              <a:rPr sz="2200" dirty="0" err="1">
                <a:solidFill>
                  <a:srgbClr val="5F5F5F"/>
                </a:solidFill>
                <a:latin typeface="+mn-ea"/>
                <a:cs typeface="Noto Sans CJK JP Regular"/>
              </a:rPr>
              <a:t>偏差</a:t>
            </a:r>
            <a:r>
              <a:rPr sz="2200" dirty="0">
                <a:solidFill>
                  <a:srgbClr val="5F5F5F"/>
                </a:solidFill>
                <a:latin typeface="+mn-ea"/>
                <a:cs typeface="Noto Sans CJK JP Regular"/>
              </a:rPr>
              <a:t>。</a:t>
            </a:r>
            <a:endParaRPr sz="2200" dirty="0">
              <a:latin typeface="+mn-ea"/>
              <a:cs typeface="Noto Sans CJK JP Regular"/>
            </a:endParaRPr>
          </a:p>
          <a:p>
            <a:pPr marL="9525" marR="40005">
              <a:spcBef>
                <a:spcPts val="1635"/>
              </a:spcBef>
            </a:pPr>
            <a:r>
              <a:rPr sz="2200" dirty="0" err="1">
                <a:solidFill>
                  <a:srgbClr val="5F5F5F"/>
                </a:solidFill>
                <a:latin typeface="+mn-ea"/>
                <a:cs typeface="Noto Sans CJK JP Regular"/>
              </a:rPr>
              <a:t>建议：利用跟踪信、物质鼓励、贴足邮资、权威机</a:t>
            </a:r>
            <a:r>
              <a:rPr sz="2200" dirty="0">
                <a:solidFill>
                  <a:srgbClr val="5F5F5F"/>
                </a:solidFill>
                <a:latin typeface="+mn-ea"/>
                <a:cs typeface="Noto Sans CJK JP Regular"/>
              </a:rPr>
              <a:t> 构背书等方法提高问卷回收率。</a:t>
            </a:r>
          </a:p>
        </p:txBody>
      </p:sp>
      <p:sp>
        <p:nvSpPr>
          <p:cNvPr id="26" name="object 26"/>
          <p:cNvSpPr/>
          <p:nvPr/>
        </p:nvSpPr>
        <p:spPr>
          <a:xfrm>
            <a:off x="1811655" y="5072634"/>
            <a:ext cx="567214" cy="567214"/>
          </a:xfrm>
          <a:custGeom>
            <a:avLst/>
            <a:gdLst/>
            <a:ahLst/>
            <a:cxnLst/>
            <a:rect l="l" t="t" r="r" b="b"/>
            <a:pathLst>
              <a:path w="756285" h="756285">
                <a:moveTo>
                  <a:pt x="0" y="755904"/>
                </a:moveTo>
                <a:lnTo>
                  <a:pt x="755904" y="755904"/>
                </a:lnTo>
                <a:lnTo>
                  <a:pt x="755904" y="0"/>
                </a:lnTo>
                <a:lnTo>
                  <a:pt x="0" y="0"/>
                </a:lnTo>
                <a:lnTo>
                  <a:pt x="0" y="755904"/>
                </a:lnTo>
                <a:close/>
              </a:path>
            </a:pathLst>
          </a:custGeom>
          <a:solidFill>
            <a:srgbClr val="EA5B57"/>
          </a:solidFill>
        </p:spPr>
        <p:txBody>
          <a:bodyPr wrap="square" lIns="0" tIns="0" rIns="0" bIns="0" rtlCol="0"/>
          <a:lstStyle/>
          <a:p>
            <a:endParaRPr sz="1350"/>
          </a:p>
        </p:txBody>
      </p:sp>
      <p:sp>
        <p:nvSpPr>
          <p:cNvPr id="27" name="object 27"/>
          <p:cNvSpPr/>
          <p:nvPr/>
        </p:nvSpPr>
        <p:spPr>
          <a:xfrm>
            <a:off x="2161890" y="5718334"/>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28" name="object 28"/>
          <p:cNvSpPr/>
          <p:nvPr/>
        </p:nvSpPr>
        <p:spPr>
          <a:xfrm>
            <a:off x="2461784" y="5415915"/>
            <a:ext cx="0" cy="295275"/>
          </a:xfrm>
          <a:custGeom>
            <a:avLst/>
            <a:gdLst/>
            <a:ahLst/>
            <a:cxnLst/>
            <a:rect l="l" t="t" r="r" b="b"/>
            <a:pathLst>
              <a:path h="393700">
                <a:moveTo>
                  <a:pt x="0" y="0"/>
                </a:moveTo>
                <a:lnTo>
                  <a:pt x="0" y="393699"/>
                </a:lnTo>
              </a:path>
            </a:pathLst>
          </a:custGeom>
          <a:ln w="18923">
            <a:solidFill>
              <a:srgbClr val="EA5B57"/>
            </a:solidFill>
          </a:ln>
        </p:spPr>
        <p:txBody>
          <a:bodyPr wrap="square" lIns="0" tIns="0" rIns="0" bIns="0" rtlCol="0"/>
          <a:lstStyle/>
          <a:p>
            <a:endParaRPr sz="1350"/>
          </a:p>
        </p:txBody>
      </p:sp>
      <p:sp>
        <p:nvSpPr>
          <p:cNvPr id="29" name="object 29"/>
          <p:cNvSpPr/>
          <p:nvPr/>
        </p:nvSpPr>
        <p:spPr>
          <a:xfrm>
            <a:off x="1712214" y="5718334"/>
            <a:ext cx="307181" cy="0"/>
          </a:xfrm>
          <a:custGeom>
            <a:avLst/>
            <a:gdLst/>
            <a:ahLst/>
            <a:cxnLst/>
            <a:rect l="l" t="t" r="r" b="b"/>
            <a:pathLst>
              <a:path w="409575">
                <a:moveTo>
                  <a:pt x="0" y="0"/>
                </a:moveTo>
                <a:lnTo>
                  <a:pt x="409321" y="0"/>
                </a:lnTo>
              </a:path>
            </a:pathLst>
          </a:custGeom>
          <a:ln w="19050">
            <a:solidFill>
              <a:srgbClr val="EA5B57"/>
            </a:solidFill>
          </a:ln>
        </p:spPr>
        <p:txBody>
          <a:bodyPr wrap="square" lIns="0" tIns="0" rIns="0" bIns="0" rtlCol="0"/>
          <a:lstStyle/>
          <a:p>
            <a:endParaRPr sz="1350"/>
          </a:p>
        </p:txBody>
      </p:sp>
      <p:sp>
        <p:nvSpPr>
          <p:cNvPr id="30" name="object 30"/>
          <p:cNvSpPr/>
          <p:nvPr/>
        </p:nvSpPr>
        <p:spPr>
          <a:xfrm>
            <a:off x="1719310" y="5415915"/>
            <a:ext cx="0" cy="295275"/>
          </a:xfrm>
          <a:custGeom>
            <a:avLst/>
            <a:gdLst/>
            <a:ahLst/>
            <a:cxnLst/>
            <a:rect l="l" t="t" r="r" b="b"/>
            <a:pathLst>
              <a:path h="393700">
                <a:moveTo>
                  <a:pt x="0" y="0"/>
                </a:moveTo>
                <a:lnTo>
                  <a:pt x="0" y="393699"/>
                </a:lnTo>
              </a:path>
            </a:pathLst>
          </a:custGeom>
          <a:ln w="18923">
            <a:solidFill>
              <a:srgbClr val="EA5B57"/>
            </a:solidFill>
          </a:ln>
        </p:spPr>
        <p:txBody>
          <a:bodyPr wrap="square" lIns="0" tIns="0" rIns="0" bIns="0" rtlCol="0"/>
          <a:lstStyle/>
          <a:p>
            <a:endParaRPr sz="1350"/>
          </a:p>
        </p:txBody>
      </p:sp>
      <p:sp>
        <p:nvSpPr>
          <p:cNvPr id="31" name="object 31"/>
          <p:cNvSpPr/>
          <p:nvPr/>
        </p:nvSpPr>
        <p:spPr>
          <a:xfrm>
            <a:off x="2461784" y="4982528"/>
            <a:ext cx="0" cy="295275"/>
          </a:xfrm>
          <a:custGeom>
            <a:avLst/>
            <a:gdLst/>
            <a:ahLst/>
            <a:cxnLst/>
            <a:rect l="l" t="t" r="r" b="b"/>
            <a:pathLst>
              <a:path h="393700">
                <a:moveTo>
                  <a:pt x="0" y="0"/>
                </a:moveTo>
                <a:lnTo>
                  <a:pt x="0" y="393699"/>
                </a:lnTo>
              </a:path>
            </a:pathLst>
          </a:custGeom>
          <a:ln w="18923">
            <a:solidFill>
              <a:srgbClr val="EA5B57"/>
            </a:solidFill>
          </a:ln>
        </p:spPr>
        <p:txBody>
          <a:bodyPr wrap="square" lIns="0" tIns="0" rIns="0" bIns="0" rtlCol="0"/>
          <a:lstStyle/>
          <a:p>
            <a:endParaRPr sz="1350"/>
          </a:p>
        </p:txBody>
      </p:sp>
      <p:sp>
        <p:nvSpPr>
          <p:cNvPr id="32" name="object 32"/>
          <p:cNvSpPr/>
          <p:nvPr/>
        </p:nvSpPr>
        <p:spPr>
          <a:xfrm>
            <a:off x="2161890" y="4975384"/>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33" name="object 33"/>
          <p:cNvSpPr/>
          <p:nvPr/>
        </p:nvSpPr>
        <p:spPr>
          <a:xfrm>
            <a:off x="1719310" y="4982528"/>
            <a:ext cx="0" cy="295275"/>
          </a:xfrm>
          <a:custGeom>
            <a:avLst/>
            <a:gdLst/>
            <a:ahLst/>
            <a:cxnLst/>
            <a:rect l="l" t="t" r="r" b="b"/>
            <a:pathLst>
              <a:path h="393700">
                <a:moveTo>
                  <a:pt x="0" y="0"/>
                </a:moveTo>
                <a:lnTo>
                  <a:pt x="0" y="393699"/>
                </a:lnTo>
              </a:path>
            </a:pathLst>
          </a:custGeom>
          <a:ln w="18923">
            <a:solidFill>
              <a:srgbClr val="EA5B57"/>
            </a:solidFill>
          </a:ln>
        </p:spPr>
        <p:txBody>
          <a:bodyPr wrap="square" lIns="0" tIns="0" rIns="0" bIns="0" rtlCol="0"/>
          <a:lstStyle/>
          <a:p>
            <a:endParaRPr sz="1350"/>
          </a:p>
        </p:txBody>
      </p:sp>
      <p:sp>
        <p:nvSpPr>
          <p:cNvPr id="34" name="object 34"/>
          <p:cNvSpPr/>
          <p:nvPr/>
        </p:nvSpPr>
        <p:spPr>
          <a:xfrm>
            <a:off x="1712214" y="4975384"/>
            <a:ext cx="307181" cy="0"/>
          </a:xfrm>
          <a:custGeom>
            <a:avLst/>
            <a:gdLst/>
            <a:ahLst/>
            <a:cxnLst/>
            <a:rect l="l" t="t" r="r" b="b"/>
            <a:pathLst>
              <a:path w="409575">
                <a:moveTo>
                  <a:pt x="0" y="0"/>
                </a:moveTo>
                <a:lnTo>
                  <a:pt x="409321" y="0"/>
                </a:lnTo>
              </a:path>
            </a:pathLst>
          </a:custGeom>
          <a:ln w="19050">
            <a:solidFill>
              <a:srgbClr val="EA5B57"/>
            </a:solidFill>
          </a:ln>
        </p:spPr>
        <p:txBody>
          <a:bodyPr wrap="square" lIns="0" tIns="0" rIns="0" bIns="0" rtlCol="0"/>
          <a:lstStyle/>
          <a:p>
            <a:endParaRPr sz="1350"/>
          </a:p>
        </p:txBody>
      </p:sp>
      <p:sp>
        <p:nvSpPr>
          <p:cNvPr id="35" name="object 35"/>
          <p:cNvSpPr/>
          <p:nvPr/>
        </p:nvSpPr>
        <p:spPr>
          <a:xfrm>
            <a:off x="1894047" y="5200650"/>
            <a:ext cx="397669" cy="297180"/>
          </a:xfrm>
          <a:custGeom>
            <a:avLst/>
            <a:gdLst/>
            <a:ahLst/>
            <a:cxnLst/>
            <a:rect l="l" t="t" r="r" b="b"/>
            <a:pathLst>
              <a:path w="530225" h="396239">
                <a:moveTo>
                  <a:pt x="487425" y="394970"/>
                </a:moveTo>
                <a:lnTo>
                  <a:pt x="460375" y="394970"/>
                </a:lnTo>
                <a:lnTo>
                  <a:pt x="465328" y="396240"/>
                </a:lnTo>
                <a:lnTo>
                  <a:pt x="485140" y="396240"/>
                </a:lnTo>
                <a:lnTo>
                  <a:pt x="487425" y="394970"/>
                </a:lnTo>
                <a:close/>
              </a:path>
              <a:path w="530225" h="396239">
                <a:moveTo>
                  <a:pt x="466433" y="289560"/>
                </a:moveTo>
                <a:lnTo>
                  <a:pt x="307467" y="289560"/>
                </a:lnTo>
                <a:lnTo>
                  <a:pt x="434213" y="384810"/>
                </a:lnTo>
                <a:lnTo>
                  <a:pt x="436372" y="386080"/>
                </a:lnTo>
                <a:lnTo>
                  <a:pt x="438657" y="387350"/>
                </a:lnTo>
                <a:lnTo>
                  <a:pt x="440817" y="388620"/>
                </a:lnTo>
                <a:lnTo>
                  <a:pt x="443230" y="389890"/>
                </a:lnTo>
                <a:lnTo>
                  <a:pt x="445516" y="391160"/>
                </a:lnTo>
                <a:lnTo>
                  <a:pt x="447929" y="392430"/>
                </a:lnTo>
                <a:lnTo>
                  <a:pt x="450469" y="392430"/>
                </a:lnTo>
                <a:lnTo>
                  <a:pt x="452881" y="393700"/>
                </a:lnTo>
                <a:lnTo>
                  <a:pt x="457835" y="394970"/>
                </a:lnTo>
                <a:lnTo>
                  <a:pt x="492125" y="394970"/>
                </a:lnTo>
                <a:lnTo>
                  <a:pt x="496443" y="392430"/>
                </a:lnTo>
                <a:lnTo>
                  <a:pt x="500506" y="391160"/>
                </a:lnTo>
                <a:lnTo>
                  <a:pt x="526034" y="369570"/>
                </a:lnTo>
                <a:lnTo>
                  <a:pt x="527812" y="367030"/>
                </a:lnTo>
                <a:lnTo>
                  <a:pt x="528574" y="364490"/>
                </a:lnTo>
                <a:lnTo>
                  <a:pt x="529209" y="363220"/>
                </a:lnTo>
                <a:lnTo>
                  <a:pt x="529971" y="359410"/>
                </a:lnTo>
                <a:lnTo>
                  <a:pt x="530225" y="355600"/>
                </a:lnTo>
                <a:lnTo>
                  <a:pt x="530098" y="351790"/>
                </a:lnTo>
                <a:lnTo>
                  <a:pt x="529844" y="350520"/>
                </a:lnTo>
                <a:lnTo>
                  <a:pt x="529463" y="347980"/>
                </a:lnTo>
                <a:lnTo>
                  <a:pt x="528447" y="344170"/>
                </a:lnTo>
                <a:lnTo>
                  <a:pt x="527685" y="342900"/>
                </a:lnTo>
                <a:lnTo>
                  <a:pt x="525907" y="339090"/>
                </a:lnTo>
                <a:lnTo>
                  <a:pt x="523621" y="335280"/>
                </a:lnTo>
                <a:lnTo>
                  <a:pt x="522224" y="334010"/>
                </a:lnTo>
                <a:lnTo>
                  <a:pt x="520827" y="331470"/>
                </a:lnTo>
                <a:lnTo>
                  <a:pt x="519303" y="330200"/>
                </a:lnTo>
                <a:lnTo>
                  <a:pt x="517652" y="328930"/>
                </a:lnTo>
                <a:lnTo>
                  <a:pt x="515747" y="326390"/>
                </a:lnTo>
                <a:lnTo>
                  <a:pt x="513969" y="325120"/>
                </a:lnTo>
                <a:lnTo>
                  <a:pt x="511937" y="323850"/>
                </a:lnTo>
                <a:lnTo>
                  <a:pt x="466433" y="289560"/>
                </a:lnTo>
                <a:close/>
              </a:path>
              <a:path w="530225" h="396239">
                <a:moveTo>
                  <a:pt x="224662" y="308610"/>
                </a:moveTo>
                <a:lnTo>
                  <a:pt x="187706" y="308610"/>
                </a:lnTo>
                <a:lnTo>
                  <a:pt x="195961" y="309880"/>
                </a:lnTo>
                <a:lnTo>
                  <a:pt x="220599" y="309880"/>
                </a:lnTo>
                <a:lnTo>
                  <a:pt x="224662" y="308610"/>
                </a:lnTo>
                <a:close/>
              </a:path>
              <a:path w="530225" h="396239">
                <a:moveTo>
                  <a:pt x="241046" y="307340"/>
                </a:moveTo>
                <a:lnTo>
                  <a:pt x="175513" y="307340"/>
                </a:lnTo>
                <a:lnTo>
                  <a:pt x="183642" y="308610"/>
                </a:lnTo>
                <a:lnTo>
                  <a:pt x="236981" y="308610"/>
                </a:lnTo>
                <a:lnTo>
                  <a:pt x="241046" y="307340"/>
                </a:lnTo>
                <a:close/>
              </a:path>
              <a:path w="530225" h="396239">
                <a:moveTo>
                  <a:pt x="249174" y="306070"/>
                </a:moveTo>
                <a:lnTo>
                  <a:pt x="163322" y="306070"/>
                </a:lnTo>
                <a:lnTo>
                  <a:pt x="171323" y="307340"/>
                </a:lnTo>
                <a:lnTo>
                  <a:pt x="245110" y="307340"/>
                </a:lnTo>
                <a:lnTo>
                  <a:pt x="249174" y="306070"/>
                </a:lnTo>
                <a:close/>
              </a:path>
              <a:path w="530225" h="396239">
                <a:moveTo>
                  <a:pt x="251079" y="3810"/>
                </a:moveTo>
                <a:lnTo>
                  <a:pt x="162432" y="3810"/>
                </a:lnTo>
                <a:lnTo>
                  <a:pt x="147828" y="7619"/>
                </a:lnTo>
                <a:lnTo>
                  <a:pt x="143129" y="7619"/>
                </a:lnTo>
                <a:lnTo>
                  <a:pt x="128905" y="11430"/>
                </a:lnTo>
                <a:lnTo>
                  <a:pt x="124206" y="13969"/>
                </a:lnTo>
                <a:lnTo>
                  <a:pt x="115062" y="16510"/>
                </a:lnTo>
                <a:lnTo>
                  <a:pt x="106044" y="20319"/>
                </a:lnTo>
                <a:lnTo>
                  <a:pt x="101600" y="21590"/>
                </a:lnTo>
                <a:lnTo>
                  <a:pt x="97281" y="24130"/>
                </a:lnTo>
                <a:lnTo>
                  <a:pt x="92837" y="26669"/>
                </a:lnTo>
                <a:lnTo>
                  <a:pt x="88646" y="27940"/>
                </a:lnTo>
                <a:lnTo>
                  <a:pt x="80263" y="33019"/>
                </a:lnTo>
                <a:lnTo>
                  <a:pt x="68072" y="40640"/>
                </a:lnTo>
                <a:lnTo>
                  <a:pt x="60452" y="45719"/>
                </a:lnTo>
                <a:lnTo>
                  <a:pt x="56768" y="48260"/>
                </a:lnTo>
                <a:lnTo>
                  <a:pt x="53086" y="52069"/>
                </a:lnTo>
                <a:lnTo>
                  <a:pt x="49656" y="54610"/>
                </a:lnTo>
                <a:lnTo>
                  <a:pt x="43053" y="60960"/>
                </a:lnTo>
                <a:lnTo>
                  <a:pt x="39878" y="63500"/>
                </a:lnTo>
                <a:lnTo>
                  <a:pt x="36830" y="67310"/>
                </a:lnTo>
                <a:lnTo>
                  <a:pt x="34036" y="69850"/>
                </a:lnTo>
                <a:lnTo>
                  <a:pt x="31242" y="73660"/>
                </a:lnTo>
                <a:lnTo>
                  <a:pt x="28448" y="76200"/>
                </a:lnTo>
                <a:lnTo>
                  <a:pt x="26035" y="80010"/>
                </a:lnTo>
                <a:lnTo>
                  <a:pt x="23494" y="83819"/>
                </a:lnTo>
                <a:lnTo>
                  <a:pt x="21336" y="86360"/>
                </a:lnTo>
                <a:lnTo>
                  <a:pt x="19050" y="90169"/>
                </a:lnTo>
                <a:lnTo>
                  <a:pt x="17018" y="93980"/>
                </a:lnTo>
                <a:lnTo>
                  <a:pt x="14986" y="96519"/>
                </a:lnTo>
                <a:lnTo>
                  <a:pt x="13207" y="100330"/>
                </a:lnTo>
                <a:lnTo>
                  <a:pt x="9906" y="107950"/>
                </a:lnTo>
                <a:lnTo>
                  <a:pt x="8381" y="111760"/>
                </a:lnTo>
                <a:lnTo>
                  <a:pt x="7112" y="114300"/>
                </a:lnTo>
                <a:lnTo>
                  <a:pt x="888" y="140969"/>
                </a:lnTo>
                <a:lnTo>
                  <a:pt x="381" y="143510"/>
                </a:lnTo>
                <a:lnTo>
                  <a:pt x="211" y="146050"/>
                </a:lnTo>
                <a:lnTo>
                  <a:pt x="84" y="148590"/>
                </a:lnTo>
                <a:lnTo>
                  <a:pt x="0" y="158750"/>
                </a:lnTo>
                <a:lnTo>
                  <a:pt x="84" y="161290"/>
                </a:lnTo>
                <a:lnTo>
                  <a:pt x="211" y="163830"/>
                </a:lnTo>
                <a:lnTo>
                  <a:pt x="381" y="166369"/>
                </a:lnTo>
                <a:lnTo>
                  <a:pt x="888" y="170180"/>
                </a:lnTo>
                <a:lnTo>
                  <a:pt x="1269" y="173990"/>
                </a:lnTo>
                <a:lnTo>
                  <a:pt x="2793" y="181610"/>
                </a:lnTo>
                <a:lnTo>
                  <a:pt x="3682" y="184150"/>
                </a:lnTo>
                <a:lnTo>
                  <a:pt x="5715" y="191769"/>
                </a:lnTo>
                <a:lnTo>
                  <a:pt x="7112" y="195580"/>
                </a:lnTo>
                <a:lnTo>
                  <a:pt x="8381" y="199390"/>
                </a:lnTo>
                <a:lnTo>
                  <a:pt x="9906" y="203200"/>
                </a:lnTo>
                <a:lnTo>
                  <a:pt x="13207" y="209550"/>
                </a:lnTo>
                <a:lnTo>
                  <a:pt x="14986" y="213359"/>
                </a:lnTo>
                <a:lnTo>
                  <a:pt x="19050" y="219709"/>
                </a:lnTo>
                <a:lnTo>
                  <a:pt x="21336" y="223520"/>
                </a:lnTo>
                <a:lnTo>
                  <a:pt x="23494" y="227330"/>
                </a:lnTo>
                <a:lnTo>
                  <a:pt x="26035" y="229870"/>
                </a:lnTo>
                <a:lnTo>
                  <a:pt x="28448" y="233680"/>
                </a:lnTo>
                <a:lnTo>
                  <a:pt x="34036" y="240030"/>
                </a:lnTo>
                <a:lnTo>
                  <a:pt x="36830" y="243840"/>
                </a:lnTo>
                <a:lnTo>
                  <a:pt x="39878" y="246380"/>
                </a:lnTo>
                <a:lnTo>
                  <a:pt x="43053" y="250190"/>
                </a:lnTo>
                <a:lnTo>
                  <a:pt x="49656" y="255270"/>
                </a:lnTo>
                <a:lnTo>
                  <a:pt x="53086" y="259080"/>
                </a:lnTo>
                <a:lnTo>
                  <a:pt x="60452" y="264160"/>
                </a:lnTo>
                <a:lnTo>
                  <a:pt x="66802" y="269240"/>
                </a:lnTo>
                <a:lnTo>
                  <a:pt x="73406" y="273050"/>
                </a:lnTo>
                <a:lnTo>
                  <a:pt x="76707" y="275590"/>
                </a:lnTo>
                <a:lnTo>
                  <a:pt x="80137" y="276860"/>
                </a:lnTo>
                <a:lnTo>
                  <a:pt x="86994" y="280670"/>
                </a:lnTo>
                <a:lnTo>
                  <a:pt x="90678" y="283210"/>
                </a:lnTo>
                <a:lnTo>
                  <a:pt x="94106" y="284480"/>
                </a:lnTo>
                <a:lnTo>
                  <a:pt x="97662" y="287020"/>
                </a:lnTo>
                <a:lnTo>
                  <a:pt x="112394" y="292100"/>
                </a:lnTo>
                <a:lnTo>
                  <a:pt x="116205" y="294640"/>
                </a:lnTo>
                <a:lnTo>
                  <a:pt x="123825" y="297180"/>
                </a:lnTo>
                <a:lnTo>
                  <a:pt x="127762" y="298450"/>
                </a:lnTo>
                <a:lnTo>
                  <a:pt x="131572" y="299720"/>
                </a:lnTo>
                <a:lnTo>
                  <a:pt x="139446" y="300990"/>
                </a:lnTo>
                <a:lnTo>
                  <a:pt x="143256" y="302260"/>
                </a:lnTo>
                <a:lnTo>
                  <a:pt x="147193" y="303530"/>
                </a:lnTo>
                <a:lnTo>
                  <a:pt x="151256" y="303530"/>
                </a:lnTo>
                <a:lnTo>
                  <a:pt x="159257" y="306070"/>
                </a:lnTo>
                <a:lnTo>
                  <a:pt x="253111" y="306070"/>
                </a:lnTo>
                <a:lnTo>
                  <a:pt x="257302" y="304800"/>
                </a:lnTo>
                <a:lnTo>
                  <a:pt x="261238" y="304800"/>
                </a:lnTo>
                <a:lnTo>
                  <a:pt x="265175" y="303530"/>
                </a:lnTo>
                <a:lnTo>
                  <a:pt x="269240" y="302260"/>
                </a:lnTo>
                <a:lnTo>
                  <a:pt x="273050" y="300990"/>
                </a:lnTo>
                <a:lnTo>
                  <a:pt x="277113" y="300990"/>
                </a:lnTo>
                <a:lnTo>
                  <a:pt x="281050" y="299720"/>
                </a:lnTo>
                <a:lnTo>
                  <a:pt x="284734" y="298450"/>
                </a:lnTo>
                <a:lnTo>
                  <a:pt x="288671" y="297180"/>
                </a:lnTo>
                <a:lnTo>
                  <a:pt x="303911" y="292100"/>
                </a:lnTo>
                <a:lnTo>
                  <a:pt x="307467" y="289560"/>
                </a:lnTo>
                <a:lnTo>
                  <a:pt x="466433" y="289560"/>
                </a:lnTo>
                <a:lnTo>
                  <a:pt x="452950" y="279400"/>
                </a:lnTo>
                <a:lnTo>
                  <a:pt x="186690" y="279400"/>
                </a:lnTo>
                <a:lnTo>
                  <a:pt x="182753" y="278130"/>
                </a:lnTo>
                <a:lnTo>
                  <a:pt x="174879" y="276860"/>
                </a:lnTo>
                <a:lnTo>
                  <a:pt x="170942" y="276860"/>
                </a:lnTo>
                <a:lnTo>
                  <a:pt x="163194" y="275590"/>
                </a:lnTo>
                <a:lnTo>
                  <a:pt x="159257" y="274320"/>
                </a:lnTo>
                <a:lnTo>
                  <a:pt x="155448" y="274320"/>
                </a:lnTo>
                <a:lnTo>
                  <a:pt x="151511" y="273050"/>
                </a:lnTo>
                <a:lnTo>
                  <a:pt x="147828" y="271780"/>
                </a:lnTo>
                <a:lnTo>
                  <a:pt x="143891" y="270510"/>
                </a:lnTo>
                <a:lnTo>
                  <a:pt x="125475" y="264160"/>
                </a:lnTo>
                <a:lnTo>
                  <a:pt x="118363" y="260350"/>
                </a:lnTo>
                <a:lnTo>
                  <a:pt x="111506" y="257810"/>
                </a:lnTo>
                <a:lnTo>
                  <a:pt x="108077" y="255270"/>
                </a:lnTo>
                <a:lnTo>
                  <a:pt x="104775" y="254000"/>
                </a:lnTo>
                <a:lnTo>
                  <a:pt x="101473" y="251459"/>
                </a:lnTo>
                <a:lnTo>
                  <a:pt x="98171" y="250190"/>
                </a:lnTo>
                <a:lnTo>
                  <a:pt x="91821" y="245109"/>
                </a:lnTo>
                <a:lnTo>
                  <a:pt x="88773" y="243840"/>
                </a:lnTo>
                <a:lnTo>
                  <a:pt x="80010" y="236220"/>
                </a:lnTo>
                <a:lnTo>
                  <a:pt x="55372" y="207009"/>
                </a:lnTo>
                <a:lnTo>
                  <a:pt x="53721" y="204470"/>
                </a:lnTo>
                <a:lnTo>
                  <a:pt x="50673" y="199390"/>
                </a:lnTo>
                <a:lnTo>
                  <a:pt x="49275" y="196850"/>
                </a:lnTo>
                <a:lnTo>
                  <a:pt x="48006" y="193040"/>
                </a:lnTo>
                <a:lnTo>
                  <a:pt x="45719" y="187960"/>
                </a:lnTo>
                <a:lnTo>
                  <a:pt x="44704" y="185419"/>
                </a:lnTo>
                <a:lnTo>
                  <a:pt x="43815" y="181610"/>
                </a:lnTo>
                <a:lnTo>
                  <a:pt x="42291" y="176530"/>
                </a:lnTo>
                <a:lnTo>
                  <a:pt x="41656" y="172719"/>
                </a:lnTo>
                <a:lnTo>
                  <a:pt x="40640" y="167640"/>
                </a:lnTo>
                <a:lnTo>
                  <a:pt x="40131" y="161290"/>
                </a:lnTo>
                <a:lnTo>
                  <a:pt x="40131" y="148590"/>
                </a:lnTo>
                <a:lnTo>
                  <a:pt x="40640" y="143510"/>
                </a:lnTo>
                <a:lnTo>
                  <a:pt x="41656" y="137160"/>
                </a:lnTo>
                <a:lnTo>
                  <a:pt x="42291" y="134619"/>
                </a:lnTo>
                <a:lnTo>
                  <a:pt x="43815" y="128269"/>
                </a:lnTo>
                <a:lnTo>
                  <a:pt x="44704" y="125730"/>
                </a:lnTo>
                <a:lnTo>
                  <a:pt x="45719" y="123190"/>
                </a:lnTo>
                <a:lnTo>
                  <a:pt x="48006" y="116840"/>
                </a:lnTo>
                <a:lnTo>
                  <a:pt x="49275" y="114300"/>
                </a:lnTo>
                <a:lnTo>
                  <a:pt x="50673" y="110490"/>
                </a:lnTo>
                <a:lnTo>
                  <a:pt x="53721" y="105410"/>
                </a:lnTo>
                <a:lnTo>
                  <a:pt x="55372" y="102869"/>
                </a:lnTo>
                <a:lnTo>
                  <a:pt x="57150" y="100330"/>
                </a:lnTo>
                <a:lnTo>
                  <a:pt x="60960" y="93980"/>
                </a:lnTo>
                <a:lnTo>
                  <a:pt x="62992" y="91440"/>
                </a:lnTo>
                <a:lnTo>
                  <a:pt x="65150" y="88900"/>
                </a:lnTo>
                <a:lnTo>
                  <a:pt x="69723" y="83819"/>
                </a:lnTo>
                <a:lnTo>
                  <a:pt x="72262" y="81280"/>
                </a:lnTo>
                <a:lnTo>
                  <a:pt x="74675" y="78740"/>
                </a:lnTo>
                <a:lnTo>
                  <a:pt x="80010" y="73660"/>
                </a:lnTo>
                <a:lnTo>
                  <a:pt x="85852" y="69850"/>
                </a:lnTo>
                <a:lnTo>
                  <a:pt x="88773" y="67310"/>
                </a:lnTo>
                <a:lnTo>
                  <a:pt x="91821" y="64769"/>
                </a:lnTo>
                <a:lnTo>
                  <a:pt x="94996" y="62230"/>
                </a:lnTo>
                <a:lnTo>
                  <a:pt x="98171" y="60960"/>
                </a:lnTo>
                <a:lnTo>
                  <a:pt x="104775" y="57150"/>
                </a:lnTo>
                <a:lnTo>
                  <a:pt x="108077" y="54610"/>
                </a:lnTo>
                <a:lnTo>
                  <a:pt x="111506" y="53340"/>
                </a:lnTo>
                <a:lnTo>
                  <a:pt x="118363" y="49530"/>
                </a:lnTo>
                <a:lnTo>
                  <a:pt x="125475" y="45719"/>
                </a:lnTo>
                <a:lnTo>
                  <a:pt x="143891" y="39369"/>
                </a:lnTo>
                <a:lnTo>
                  <a:pt x="151511" y="38100"/>
                </a:lnTo>
                <a:lnTo>
                  <a:pt x="159257" y="35560"/>
                </a:lnTo>
                <a:lnTo>
                  <a:pt x="167005" y="34290"/>
                </a:lnTo>
                <a:lnTo>
                  <a:pt x="170942" y="33019"/>
                </a:lnTo>
                <a:lnTo>
                  <a:pt x="178816" y="31750"/>
                </a:lnTo>
                <a:lnTo>
                  <a:pt x="186690" y="31750"/>
                </a:lnTo>
                <a:lnTo>
                  <a:pt x="194818" y="30480"/>
                </a:lnTo>
                <a:lnTo>
                  <a:pt x="328930" y="30480"/>
                </a:lnTo>
                <a:lnTo>
                  <a:pt x="324738" y="27940"/>
                </a:lnTo>
                <a:lnTo>
                  <a:pt x="320548" y="26669"/>
                </a:lnTo>
                <a:lnTo>
                  <a:pt x="316230" y="24130"/>
                </a:lnTo>
                <a:lnTo>
                  <a:pt x="311785" y="21590"/>
                </a:lnTo>
                <a:lnTo>
                  <a:pt x="307340" y="20319"/>
                </a:lnTo>
                <a:lnTo>
                  <a:pt x="302894" y="17780"/>
                </a:lnTo>
                <a:lnTo>
                  <a:pt x="298450" y="16510"/>
                </a:lnTo>
                <a:lnTo>
                  <a:pt x="289179" y="13969"/>
                </a:lnTo>
                <a:lnTo>
                  <a:pt x="284606" y="11430"/>
                </a:lnTo>
                <a:lnTo>
                  <a:pt x="270382" y="7619"/>
                </a:lnTo>
                <a:lnTo>
                  <a:pt x="260731" y="6350"/>
                </a:lnTo>
                <a:lnTo>
                  <a:pt x="251079" y="3810"/>
                </a:lnTo>
                <a:close/>
              </a:path>
              <a:path w="530225" h="396239">
                <a:moveTo>
                  <a:pt x="328930" y="30480"/>
                </a:moveTo>
                <a:lnTo>
                  <a:pt x="218694" y="30480"/>
                </a:lnTo>
                <a:lnTo>
                  <a:pt x="226694" y="31750"/>
                </a:lnTo>
                <a:lnTo>
                  <a:pt x="234696" y="31750"/>
                </a:lnTo>
                <a:lnTo>
                  <a:pt x="242443" y="33019"/>
                </a:lnTo>
                <a:lnTo>
                  <a:pt x="246380" y="34290"/>
                </a:lnTo>
                <a:lnTo>
                  <a:pt x="254254" y="35560"/>
                </a:lnTo>
                <a:lnTo>
                  <a:pt x="261874" y="38100"/>
                </a:lnTo>
                <a:lnTo>
                  <a:pt x="265684" y="38100"/>
                </a:lnTo>
                <a:lnTo>
                  <a:pt x="269494" y="39369"/>
                </a:lnTo>
                <a:lnTo>
                  <a:pt x="284225" y="44450"/>
                </a:lnTo>
                <a:lnTo>
                  <a:pt x="287781" y="45719"/>
                </a:lnTo>
                <a:lnTo>
                  <a:pt x="291465" y="48260"/>
                </a:lnTo>
                <a:lnTo>
                  <a:pt x="294894" y="49530"/>
                </a:lnTo>
                <a:lnTo>
                  <a:pt x="298450" y="50800"/>
                </a:lnTo>
                <a:lnTo>
                  <a:pt x="301879" y="53340"/>
                </a:lnTo>
                <a:lnTo>
                  <a:pt x="305307" y="54610"/>
                </a:lnTo>
                <a:lnTo>
                  <a:pt x="308737" y="57150"/>
                </a:lnTo>
                <a:lnTo>
                  <a:pt x="311912" y="58419"/>
                </a:lnTo>
                <a:lnTo>
                  <a:pt x="315213" y="60960"/>
                </a:lnTo>
                <a:lnTo>
                  <a:pt x="318516" y="62230"/>
                </a:lnTo>
                <a:lnTo>
                  <a:pt x="327660" y="69850"/>
                </a:lnTo>
                <a:lnTo>
                  <a:pt x="330581" y="71119"/>
                </a:lnTo>
                <a:lnTo>
                  <a:pt x="354456" y="97790"/>
                </a:lnTo>
                <a:lnTo>
                  <a:pt x="358013" y="102869"/>
                </a:lnTo>
                <a:lnTo>
                  <a:pt x="361315" y="107950"/>
                </a:lnTo>
                <a:lnTo>
                  <a:pt x="362838" y="110490"/>
                </a:lnTo>
                <a:lnTo>
                  <a:pt x="364109" y="114300"/>
                </a:lnTo>
                <a:lnTo>
                  <a:pt x="365506" y="116840"/>
                </a:lnTo>
                <a:lnTo>
                  <a:pt x="366522" y="119380"/>
                </a:lnTo>
                <a:lnTo>
                  <a:pt x="367665" y="123190"/>
                </a:lnTo>
                <a:lnTo>
                  <a:pt x="368681" y="125730"/>
                </a:lnTo>
                <a:lnTo>
                  <a:pt x="373380" y="160019"/>
                </a:lnTo>
                <a:lnTo>
                  <a:pt x="373253" y="161290"/>
                </a:lnTo>
                <a:lnTo>
                  <a:pt x="373125" y="163830"/>
                </a:lnTo>
                <a:lnTo>
                  <a:pt x="366522" y="190500"/>
                </a:lnTo>
                <a:lnTo>
                  <a:pt x="365506" y="193040"/>
                </a:lnTo>
                <a:lnTo>
                  <a:pt x="364109" y="196850"/>
                </a:lnTo>
                <a:lnTo>
                  <a:pt x="362838" y="199390"/>
                </a:lnTo>
                <a:lnTo>
                  <a:pt x="361315" y="201930"/>
                </a:lnTo>
                <a:lnTo>
                  <a:pt x="358013" y="207009"/>
                </a:lnTo>
                <a:lnTo>
                  <a:pt x="356235" y="210820"/>
                </a:lnTo>
                <a:lnTo>
                  <a:pt x="327660" y="241300"/>
                </a:lnTo>
                <a:lnTo>
                  <a:pt x="321563" y="245109"/>
                </a:lnTo>
                <a:lnTo>
                  <a:pt x="318516" y="247650"/>
                </a:lnTo>
                <a:lnTo>
                  <a:pt x="315213" y="250190"/>
                </a:lnTo>
                <a:lnTo>
                  <a:pt x="308737" y="254000"/>
                </a:lnTo>
                <a:lnTo>
                  <a:pt x="305307" y="255270"/>
                </a:lnTo>
                <a:lnTo>
                  <a:pt x="301879" y="257810"/>
                </a:lnTo>
                <a:lnTo>
                  <a:pt x="298450" y="259080"/>
                </a:lnTo>
                <a:lnTo>
                  <a:pt x="294894" y="260350"/>
                </a:lnTo>
                <a:lnTo>
                  <a:pt x="291465" y="262890"/>
                </a:lnTo>
                <a:lnTo>
                  <a:pt x="276987" y="267970"/>
                </a:lnTo>
                <a:lnTo>
                  <a:pt x="273177" y="269240"/>
                </a:lnTo>
                <a:lnTo>
                  <a:pt x="269494" y="270510"/>
                </a:lnTo>
                <a:lnTo>
                  <a:pt x="258063" y="274320"/>
                </a:lnTo>
                <a:lnTo>
                  <a:pt x="254254" y="274320"/>
                </a:lnTo>
                <a:lnTo>
                  <a:pt x="250317" y="275590"/>
                </a:lnTo>
                <a:lnTo>
                  <a:pt x="242443" y="276860"/>
                </a:lnTo>
                <a:lnTo>
                  <a:pt x="238506" y="276860"/>
                </a:lnTo>
                <a:lnTo>
                  <a:pt x="234696" y="278130"/>
                </a:lnTo>
                <a:lnTo>
                  <a:pt x="230631" y="278130"/>
                </a:lnTo>
                <a:lnTo>
                  <a:pt x="226694" y="279400"/>
                </a:lnTo>
                <a:lnTo>
                  <a:pt x="452950" y="279400"/>
                </a:lnTo>
                <a:lnTo>
                  <a:pt x="387223" y="229870"/>
                </a:lnTo>
                <a:lnTo>
                  <a:pt x="391287" y="224790"/>
                </a:lnTo>
                <a:lnTo>
                  <a:pt x="393192" y="222250"/>
                </a:lnTo>
                <a:lnTo>
                  <a:pt x="394969" y="219709"/>
                </a:lnTo>
                <a:lnTo>
                  <a:pt x="396494" y="215900"/>
                </a:lnTo>
                <a:lnTo>
                  <a:pt x="399796" y="210820"/>
                </a:lnTo>
                <a:lnTo>
                  <a:pt x="402590" y="204470"/>
                </a:lnTo>
                <a:lnTo>
                  <a:pt x="405130" y="199390"/>
                </a:lnTo>
                <a:lnTo>
                  <a:pt x="406273" y="195580"/>
                </a:lnTo>
                <a:lnTo>
                  <a:pt x="407288" y="193040"/>
                </a:lnTo>
                <a:lnTo>
                  <a:pt x="409956" y="184150"/>
                </a:lnTo>
                <a:lnTo>
                  <a:pt x="411861" y="175260"/>
                </a:lnTo>
                <a:lnTo>
                  <a:pt x="412369" y="171450"/>
                </a:lnTo>
                <a:lnTo>
                  <a:pt x="412750" y="168910"/>
                </a:lnTo>
                <a:lnTo>
                  <a:pt x="413257" y="162560"/>
                </a:lnTo>
                <a:lnTo>
                  <a:pt x="413461" y="157480"/>
                </a:lnTo>
                <a:lnTo>
                  <a:pt x="413385" y="149860"/>
                </a:lnTo>
                <a:lnTo>
                  <a:pt x="413131" y="147319"/>
                </a:lnTo>
                <a:lnTo>
                  <a:pt x="413004" y="143510"/>
                </a:lnTo>
                <a:lnTo>
                  <a:pt x="412242" y="138430"/>
                </a:lnTo>
                <a:lnTo>
                  <a:pt x="411734" y="134619"/>
                </a:lnTo>
                <a:lnTo>
                  <a:pt x="409829" y="125730"/>
                </a:lnTo>
                <a:lnTo>
                  <a:pt x="408940" y="123190"/>
                </a:lnTo>
                <a:lnTo>
                  <a:pt x="408050" y="119380"/>
                </a:lnTo>
                <a:lnTo>
                  <a:pt x="406019" y="114300"/>
                </a:lnTo>
                <a:lnTo>
                  <a:pt x="404875" y="110490"/>
                </a:lnTo>
                <a:lnTo>
                  <a:pt x="402336" y="105410"/>
                </a:lnTo>
                <a:lnTo>
                  <a:pt x="400938" y="101600"/>
                </a:lnTo>
                <a:lnTo>
                  <a:pt x="397891" y="96519"/>
                </a:lnTo>
                <a:lnTo>
                  <a:pt x="396240" y="92710"/>
                </a:lnTo>
                <a:lnTo>
                  <a:pt x="394462" y="90169"/>
                </a:lnTo>
                <a:lnTo>
                  <a:pt x="392811" y="87630"/>
                </a:lnTo>
                <a:lnTo>
                  <a:pt x="390906" y="85090"/>
                </a:lnTo>
                <a:lnTo>
                  <a:pt x="388874" y="82550"/>
                </a:lnTo>
                <a:lnTo>
                  <a:pt x="386842" y="78740"/>
                </a:lnTo>
                <a:lnTo>
                  <a:pt x="382524" y="73660"/>
                </a:lnTo>
                <a:lnTo>
                  <a:pt x="377952" y="68580"/>
                </a:lnTo>
                <a:lnTo>
                  <a:pt x="375538" y="66040"/>
                </a:lnTo>
                <a:lnTo>
                  <a:pt x="372872" y="63500"/>
                </a:lnTo>
                <a:lnTo>
                  <a:pt x="370331" y="60960"/>
                </a:lnTo>
                <a:lnTo>
                  <a:pt x="333248" y="33019"/>
                </a:lnTo>
                <a:lnTo>
                  <a:pt x="328930" y="30480"/>
                </a:lnTo>
                <a:close/>
              </a:path>
              <a:path w="530225" h="396239">
                <a:moveTo>
                  <a:pt x="228219" y="226059"/>
                </a:moveTo>
                <a:lnTo>
                  <a:pt x="209169" y="226059"/>
                </a:lnTo>
                <a:lnTo>
                  <a:pt x="210438" y="227330"/>
                </a:lnTo>
                <a:lnTo>
                  <a:pt x="226949" y="227330"/>
                </a:lnTo>
                <a:lnTo>
                  <a:pt x="228219" y="226059"/>
                </a:lnTo>
                <a:close/>
              </a:path>
              <a:path w="530225" h="396239">
                <a:moveTo>
                  <a:pt x="231902" y="224790"/>
                </a:moveTo>
                <a:lnTo>
                  <a:pt x="205486" y="224790"/>
                </a:lnTo>
                <a:lnTo>
                  <a:pt x="207899" y="226059"/>
                </a:lnTo>
                <a:lnTo>
                  <a:pt x="229488" y="226059"/>
                </a:lnTo>
                <a:lnTo>
                  <a:pt x="231902" y="224790"/>
                </a:lnTo>
                <a:close/>
              </a:path>
              <a:path w="530225" h="396239">
                <a:moveTo>
                  <a:pt x="162432" y="156210"/>
                </a:moveTo>
                <a:lnTo>
                  <a:pt x="112394" y="156210"/>
                </a:lnTo>
                <a:lnTo>
                  <a:pt x="111887" y="157480"/>
                </a:lnTo>
                <a:lnTo>
                  <a:pt x="111252" y="158750"/>
                </a:lnTo>
                <a:lnTo>
                  <a:pt x="110871" y="160019"/>
                </a:lnTo>
                <a:lnTo>
                  <a:pt x="110617" y="160019"/>
                </a:lnTo>
                <a:lnTo>
                  <a:pt x="110236" y="161290"/>
                </a:lnTo>
                <a:lnTo>
                  <a:pt x="109981" y="162560"/>
                </a:lnTo>
                <a:lnTo>
                  <a:pt x="109855" y="163830"/>
                </a:lnTo>
                <a:lnTo>
                  <a:pt x="109600" y="165100"/>
                </a:lnTo>
                <a:lnTo>
                  <a:pt x="109600" y="166369"/>
                </a:lnTo>
                <a:lnTo>
                  <a:pt x="109855" y="168910"/>
                </a:lnTo>
                <a:lnTo>
                  <a:pt x="110236" y="168910"/>
                </a:lnTo>
                <a:lnTo>
                  <a:pt x="110362" y="170180"/>
                </a:lnTo>
                <a:lnTo>
                  <a:pt x="116331" y="179069"/>
                </a:lnTo>
                <a:lnTo>
                  <a:pt x="85725" y="217170"/>
                </a:lnTo>
                <a:lnTo>
                  <a:pt x="101854" y="224790"/>
                </a:lnTo>
                <a:lnTo>
                  <a:pt x="132969" y="186690"/>
                </a:lnTo>
                <a:lnTo>
                  <a:pt x="141224" y="186690"/>
                </a:lnTo>
                <a:lnTo>
                  <a:pt x="143002" y="185419"/>
                </a:lnTo>
                <a:lnTo>
                  <a:pt x="146557" y="185419"/>
                </a:lnTo>
                <a:lnTo>
                  <a:pt x="148336" y="184150"/>
                </a:lnTo>
                <a:lnTo>
                  <a:pt x="149987" y="184150"/>
                </a:lnTo>
                <a:lnTo>
                  <a:pt x="151511" y="182880"/>
                </a:lnTo>
                <a:lnTo>
                  <a:pt x="188272" y="182880"/>
                </a:lnTo>
                <a:lnTo>
                  <a:pt x="163575" y="172719"/>
                </a:lnTo>
                <a:lnTo>
                  <a:pt x="164211" y="170180"/>
                </a:lnTo>
                <a:lnTo>
                  <a:pt x="164719" y="168910"/>
                </a:lnTo>
                <a:lnTo>
                  <a:pt x="165100" y="166369"/>
                </a:lnTo>
                <a:lnTo>
                  <a:pt x="164973" y="163830"/>
                </a:lnTo>
                <a:lnTo>
                  <a:pt x="164846" y="162560"/>
                </a:lnTo>
                <a:lnTo>
                  <a:pt x="164592" y="161290"/>
                </a:lnTo>
                <a:lnTo>
                  <a:pt x="163830" y="160019"/>
                </a:lnTo>
                <a:lnTo>
                  <a:pt x="163449" y="158750"/>
                </a:lnTo>
                <a:lnTo>
                  <a:pt x="162432" y="156210"/>
                </a:lnTo>
                <a:close/>
              </a:path>
              <a:path w="530225" h="396239">
                <a:moveTo>
                  <a:pt x="241681" y="218440"/>
                </a:moveTo>
                <a:lnTo>
                  <a:pt x="195706" y="218440"/>
                </a:lnTo>
                <a:lnTo>
                  <a:pt x="196342" y="219709"/>
                </a:lnTo>
                <a:lnTo>
                  <a:pt x="197357" y="219709"/>
                </a:lnTo>
                <a:lnTo>
                  <a:pt x="198119" y="220980"/>
                </a:lnTo>
                <a:lnTo>
                  <a:pt x="199009" y="222250"/>
                </a:lnTo>
                <a:lnTo>
                  <a:pt x="201041" y="223520"/>
                </a:lnTo>
                <a:lnTo>
                  <a:pt x="202056" y="223520"/>
                </a:lnTo>
                <a:lnTo>
                  <a:pt x="203200" y="224790"/>
                </a:lnTo>
                <a:lnTo>
                  <a:pt x="234187" y="224790"/>
                </a:lnTo>
                <a:lnTo>
                  <a:pt x="235204" y="223520"/>
                </a:lnTo>
                <a:lnTo>
                  <a:pt x="237362" y="222250"/>
                </a:lnTo>
                <a:lnTo>
                  <a:pt x="240919" y="219709"/>
                </a:lnTo>
                <a:lnTo>
                  <a:pt x="241681" y="218440"/>
                </a:lnTo>
                <a:close/>
              </a:path>
              <a:path w="530225" h="396239">
                <a:moveTo>
                  <a:pt x="244221" y="214630"/>
                </a:moveTo>
                <a:lnTo>
                  <a:pt x="193167" y="214630"/>
                </a:lnTo>
                <a:lnTo>
                  <a:pt x="193675" y="215900"/>
                </a:lnTo>
                <a:lnTo>
                  <a:pt x="194944" y="218440"/>
                </a:lnTo>
                <a:lnTo>
                  <a:pt x="242443" y="218440"/>
                </a:lnTo>
                <a:lnTo>
                  <a:pt x="243078" y="217170"/>
                </a:lnTo>
                <a:lnTo>
                  <a:pt x="243586" y="215900"/>
                </a:lnTo>
                <a:lnTo>
                  <a:pt x="244221" y="214630"/>
                </a:lnTo>
                <a:close/>
              </a:path>
              <a:path w="530225" h="396239">
                <a:moveTo>
                  <a:pt x="188272" y="182880"/>
                </a:moveTo>
                <a:lnTo>
                  <a:pt x="151511" y="182880"/>
                </a:lnTo>
                <a:lnTo>
                  <a:pt x="192278" y="200659"/>
                </a:lnTo>
                <a:lnTo>
                  <a:pt x="191262" y="204470"/>
                </a:lnTo>
                <a:lnTo>
                  <a:pt x="190881" y="207009"/>
                </a:lnTo>
                <a:lnTo>
                  <a:pt x="190881" y="208280"/>
                </a:lnTo>
                <a:lnTo>
                  <a:pt x="191135" y="209550"/>
                </a:lnTo>
                <a:lnTo>
                  <a:pt x="191262" y="210820"/>
                </a:lnTo>
                <a:lnTo>
                  <a:pt x="191516" y="210820"/>
                </a:lnTo>
                <a:lnTo>
                  <a:pt x="192659" y="214630"/>
                </a:lnTo>
                <a:lnTo>
                  <a:pt x="244729" y="214630"/>
                </a:lnTo>
                <a:lnTo>
                  <a:pt x="245491" y="212090"/>
                </a:lnTo>
                <a:lnTo>
                  <a:pt x="245999" y="210820"/>
                </a:lnTo>
                <a:lnTo>
                  <a:pt x="246380" y="209550"/>
                </a:lnTo>
                <a:lnTo>
                  <a:pt x="246380" y="205740"/>
                </a:lnTo>
                <a:lnTo>
                  <a:pt x="246125" y="204470"/>
                </a:lnTo>
                <a:lnTo>
                  <a:pt x="245744" y="203200"/>
                </a:lnTo>
                <a:lnTo>
                  <a:pt x="245237" y="201930"/>
                </a:lnTo>
                <a:lnTo>
                  <a:pt x="244602" y="199390"/>
                </a:lnTo>
                <a:lnTo>
                  <a:pt x="243078" y="196850"/>
                </a:lnTo>
                <a:lnTo>
                  <a:pt x="242062" y="195580"/>
                </a:lnTo>
                <a:lnTo>
                  <a:pt x="240919" y="194309"/>
                </a:lnTo>
                <a:lnTo>
                  <a:pt x="239775" y="194309"/>
                </a:lnTo>
                <a:lnTo>
                  <a:pt x="238506" y="193040"/>
                </a:lnTo>
                <a:lnTo>
                  <a:pt x="235712" y="190500"/>
                </a:lnTo>
                <a:lnTo>
                  <a:pt x="232663" y="189230"/>
                </a:lnTo>
                <a:lnTo>
                  <a:pt x="203707" y="189230"/>
                </a:lnTo>
                <a:lnTo>
                  <a:pt x="188272" y="182880"/>
                </a:lnTo>
                <a:close/>
              </a:path>
              <a:path w="530225" h="396239">
                <a:moveTo>
                  <a:pt x="267588" y="133350"/>
                </a:moveTo>
                <a:lnTo>
                  <a:pt x="225425" y="133350"/>
                </a:lnTo>
                <a:lnTo>
                  <a:pt x="227711" y="135890"/>
                </a:lnTo>
                <a:lnTo>
                  <a:pt x="229107" y="135890"/>
                </a:lnTo>
                <a:lnTo>
                  <a:pt x="230250" y="137160"/>
                </a:lnTo>
                <a:lnTo>
                  <a:pt x="211836" y="186690"/>
                </a:lnTo>
                <a:lnTo>
                  <a:pt x="209677" y="187960"/>
                </a:lnTo>
                <a:lnTo>
                  <a:pt x="207644" y="187960"/>
                </a:lnTo>
                <a:lnTo>
                  <a:pt x="205612" y="189230"/>
                </a:lnTo>
                <a:lnTo>
                  <a:pt x="230886" y="189230"/>
                </a:lnTo>
                <a:lnTo>
                  <a:pt x="248538" y="140969"/>
                </a:lnTo>
                <a:lnTo>
                  <a:pt x="251332" y="140969"/>
                </a:lnTo>
                <a:lnTo>
                  <a:pt x="253873" y="139700"/>
                </a:lnTo>
                <a:lnTo>
                  <a:pt x="257429" y="139700"/>
                </a:lnTo>
                <a:lnTo>
                  <a:pt x="258699" y="138430"/>
                </a:lnTo>
                <a:lnTo>
                  <a:pt x="259715" y="138430"/>
                </a:lnTo>
                <a:lnTo>
                  <a:pt x="260731" y="137160"/>
                </a:lnTo>
                <a:lnTo>
                  <a:pt x="261874" y="137160"/>
                </a:lnTo>
                <a:lnTo>
                  <a:pt x="264032" y="135890"/>
                </a:lnTo>
                <a:lnTo>
                  <a:pt x="265811" y="134619"/>
                </a:lnTo>
                <a:lnTo>
                  <a:pt x="266700" y="134619"/>
                </a:lnTo>
                <a:lnTo>
                  <a:pt x="267588" y="133350"/>
                </a:lnTo>
                <a:close/>
              </a:path>
              <a:path w="530225" h="396239">
                <a:moveTo>
                  <a:pt x="160400" y="153669"/>
                </a:moveTo>
                <a:lnTo>
                  <a:pt x="114300" y="153669"/>
                </a:lnTo>
                <a:lnTo>
                  <a:pt x="113030" y="156210"/>
                </a:lnTo>
                <a:lnTo>
                  <a:pt x="161671" y="156210"/>
                </a:lnTo>
                <a:lnTo>
                  <a:pt x="160400" y="153669"/>
                </a:lnTo>
                <a:close/>
              </a:path>
              <a:path w="530225" h="396239">
                <a:moveTo>
                  <a:pt x="158750" y="152400"/>
                </a:moveTo>
                <a:lnTo>
                  <a:pt x="115950" y="152400"/>
                </a:lnTo>
                <a:lnTo>
                  <a:pt x="115188" y="153669"/>
                </a:lnTo>
                <a:lnTo>
                  <a:pt x="159638" y="153669"/>
                </a:lnTo>
                <a:lnTo>
                  <a:pt x="158750" y="152400"/>
                </a:lnTo>
                <a:close/>
              </a:path>
              <a:path w="530225" h="396239">
                <a:moveTo>
                  <a:pt x="153924" y="148590"/>
                </a:moveTo>
                <a:lnTo>
                  <a:pt x="120777" y="148590"/>
                </a:lnTo>
                <a:lnTo>
                  <a:pt x="119761" y="149860"/>
                </a:lnTo>
                <a:lnTo>
                  <a:pt x="118744" y="149860"/>
                </a:lnTo>
                <a:lnTo>
                  <a:pt x="117856" y="151130"/>
                </a:lnTo>
                <a:lnTo>
                  <a:pt x="116840" y="152400"/>
                </a:lnTo>
                <a:lnTo>
                  <a:pt x="157861" y="152400"/>
                </a:lnTo>
                <a:lnTo>
                  <a:pt x="156972" y="151130"/>
                </a:lnTo>
                <a:lnTo>
                  <a:pt x="155067" y="149860"/>
                </a:lnTo>
                <a:lnTo>
                  <a:pt x="153924" y="148590"/>
                </a:lnTo>
                <a:close/>
              </a:path>
              <a:path w="530225" h="396239">
                <a:moveTo>
                  <a:pt x="150622" y="147319"/>
                </a:moveTo>
                <a:lnTo>
                  <a:pt x="124206" y="147319"/>
                </a:lnTo>
                <a:lnTo>
                  <a:pt x="123062" y="148590"/>
                </a:lnTo>
                <a:lnTo>
                  <a:pt x="151637" y="148590"/>
                </a:lnTo>
                <a:lnTo>
                  <a:pt x="150622" y="147319"/>
                </a:lnTo>
                <a:close/>
              </a:path>
              <a:path w="530225" h="396239">
                <a:moveTo>
                  <a:pt x="148209" y="146050"/>
                </a:moveTo>
                <a:lnTo>
                  <a:pt x="126618" y="146050"/>
                </a:lnTo>
                <a:lnTo>
                  <a:pt x="125349" y="147319"/>
                </a:lnTo>
                <a:lnTo>
                  <a:pt x="149352" y="147319"/>
                </a:lnTo>
                <a:lnTo>
                  <a:pt x="148209" y="146050"/>
                </a:lnTo>
                <a:close/>
              </a:path>
              <a:path w="530225" h="396239">
                <a:moveTo>
                  <a:pt x="140207" y="144780"/>
                </a:moveTo>
                <a:lnTo>
                  <a:pt x="134493" y="144780"/>
                </a:lnTo>
                <a:lnTo>
                  <a:pt x="131825" y="146050"/>
                </a:lnTo>
                <a:lnTo>
                  <a:pt x="143002" y="146050"/>
                </a:lnTo>
                <a:lnTo>
                  <a:pt x="140207" y="144780"/>
                </a:lnTo>
                <a:close/>
              </a:path>
              <a:path w="530225" h="396239">
                <a:moveTo>
                  <a:pt x="258318" y="101600"/>
                </a:moveTo>
                <a:lnTo>
                  <a:pt x="233172" y="101600"/>
                </a:lnTo>
                <a:lnTo>
                  <a:pt x="232029" y="102869"/>
                </a:lnTo>
                <a:lnTo>
                  <a:pt x="229743" y="104140"/>
                </a:lnTo>
                <a:lnTo>
                  <a:pt x="228727" y="104140"/>
                </a:lnTo>
                <a:lnTo>
                  <a:pt x="227711" y="105410"/>
                </a:lnTo>
                <a:lnTo>
                  <a:pt x="225806" y="106680"/>
                </a:lnTo>
                <a:lnTo>
                  <a:pt x="225044" y="106680"/>
                </a:lnTo>
                <a:lnTo>
                  <a:pt x="224155" y="107950"/>
                </a:lnTo>
                <a:lnTo>
                  <a:pt x="223393" y="109219"/>
                </a:lnTo>
                <a:lnTo>
                  <a:pt x="222631" y="109219"/>
                </a:lnTo>
                <a:lnTo>
                  <a:pt x="221361" y="111760"/>
                </a:lnTo>
                <a:lnTo>
                  <a:pt x="220725" y="111760"/>
                </a:lnTo>
                <a:lnTo>
                  <a:pt x="219582" y="115569"/>
                </a:lnTo>
                <a:lnTo>
                  <a:pt x="219329" y="115569"/>
                </a:lnTo>
                <a:lnTo>
                  <a:pt x="219075" y="116840"/>
                </a:lnTo>
                <a:lnTo>
                  <a:pt x="218694" y="118110"/>
                </a:lnTo>
                <a:lnTo>
                  <a:pt x="218694" y="121919"/>
                </a:lnTo>
                <a:lnTo>
                  <a:pt x="218821" y="123190"/>
                </a:lnTo>
                <a:lnTo>
                  <a:pt x="219202" y="124460"/>
                </a:lnTo>
                <a:lnTo>
                  <a:pt x="219456" y="125730"/>
                </a:lnTo>
                <a:lnTo>
                  <a:pt x="219963" y="127000"/>
                </a:lnTo>
                <a:lnTo>
                  <a:pt x="220472" y="127000"/>
                </a:lnTo>
                <a:lnTo>
                  <a:pt x="221106" y="128269"/>
                </a:lnTo>
                <a:lnTo>
                  <a:pt x="222631" y="130810"/>
                </a:lnTo>
                <a:lnTo>
                  <a:pt x="223519" y="132080"/>
                </a:lnTo>
                <a:lnTo>
                  <a:pt x="224536" y="133350"/>
                </a:lnTo>
                <a:lnTo>
                  <a:pt x="268350" y="133350"/>
                </a:lnTo>
                <a:lnTo>
                  <a:pt x="269113" y="132080"/>
                </a:lnTo>
                <a:lnTo>
                  <a:pt x="270382" y="130810"/>
                </a:lnTo>
                <a:lnTo>
                  <a:pt x="271144" y="129540"/>
                </a:lnTo>
                <a:lnTo>
                  <a:pt x="271653" y="128269"/>
                </a:lnTo>
                <a:lnTo>
                  <a:pt x="272161" y="128269"/>
                </a:lnTo>
                <a:lnTo>
                  <a:pt x="272542" y="127000"/>
                </a:lnTo>
                <a:lnTo>
                  <a:pt x="273050" y="125730"/>
                </a:lnTo>
                <a:lnTo>
                  <a:pt x="273812" y="123190"/>
                </a:lnTo>
                <a:lnTo>
                  <a:pt x="273939" y="121919"/>
                </a:lnTo>
                <a:lnTo>
                  <a:pt x="274066" y="119380"/>
                </a:lnTo>
                <a:lnTo>
                  <a:pt x="273685" y="116840"/>
                </a:lnTo>
                <a:lnTo>
                  <a:pt x="273304" y="115569"/>
                </a:lnTo>
                <a:lnTo>
                  <a:pt x="273050" y="114300"/>
                </a:lnTo>
                <a:lnTo>
                  <a:pt x="272288" y="113030"/>
                </a:lnTo>
                <a:lnTo>
                  <a:pt x="288278" y="102869"/>
                </a:lnTo>
                <a:lnTo>
                  <a:pt x="259842" y="102869"/>
                </a:lnTo>
                <a:lnTo>
                  <a:pt x="258318" y="101600"/>
                </a:lnTo>
                <a:close/>
              </a:path>
              <a:path w="530225" h="396239">
                <a:moveTo>
                  <a:pt x="305816" y="72390"/>
                </a:moveTo>
                <a:lnTo>
                  <a:pt x="259842" y="102869"/>
                </a:lnTo>
                <a:lnTo>
                  <a:pt x="288278" y="102869"/>
                </a:lnTo>
                <a:lnTo>
                  <a:pt x="318262" y="83819"/>
                </a:lnTo>
                <a:lnTo>
                  <a:pt x="305816" y="72390"/>
                </a:lnTo>
                <a:close/>
              </a:path>
              <a:path w="530225" h="396239">
                <a:moveTo>
                  <a:pt x="255143" y="100330"/>
                </a:moveTo>
                <a:lnTo>
                  <a:pt x="236855" y="100330"/>
                </a:lnTo>
                <a:lnTo>
                  <a:pt x="235585" y="101600"/>
                </a:lnTo>
                <a:lnTo>
                  <a:pt x="256794" y="101600"/>
                </a:lnTo>
                <a:lnTo>
                  <a:pt x="255143" y="100330"/>
                </a:lnTo>
                <a:close/>
              </a:path>
              <a:path w="530225" h="396239">
                <a:moveTo>
                  <a:pt x="248157" y="99060"/>
                </a:moveTo>
                <a:lnTo>
                  <a:pt x="243459" y="99060"/>
                </a:lnTo>
                <a:lnTo>
                  <a:pt x="242188" y="100330"/>
                </a:lnTo>
                <a:lnTo>
                  <a:pt x="250062" y="100330"/>
                </a:lnTo>
                <a:lnTo>
                  <a:pt x="248157" y="99060"/>
                </a:lnTo>
                <a:close/>
              </a:path>
              <a:path w="530225" h="396239">
                <a:moveTo>
                  <a:pt x="241300" y="2540"/>
                </a:moveTo>
                <a:lnTo>
                  <a:pt x="172085" y="2540"/>
                </a:lnTo>
                <a:lnTo>
                  <a:pt x="167259" y="3810"/>
                </a:lnTo>
                <a:lnTo>
                  <a:pt x="246253" y="3810"/>
                </a:lnTo>
                <a:lnTo>
                  <a:pt x="241300" y="2540"/>
                </a:lnTo>
                <a:close/>
              </a:path>
              <a:path w="530225" h="396239">
                <a:moveTo>
                  <a:pt x="231521" y="1269"/>
                </a:moveTo>
                <a:lnTo>
                  <a:pt x="181863" y="1269"/>
                </a:lnTo>
                <a:lnTo>
                  <a:pt x="177037" y="2540"/>
                </a:lnTo>
                <a:lnTo>
                  <a:pt x="236347" y="2540"/>
                </a:lnTo>
                <a:lnTo>
                  <a:pt x="231521" y="1269"/>
                </a:lnTo>
                <a:close/>
              </a:path>
              <a:path w="530225" h="396239">
                <a:moveTo>
                  <a:pt x="206629" y="0"/>
                </a:moveTo>
                <a:lnTo>
                  <a:pt x="201675" y="1269"/>
                </a:lnTo>
                <a:lnTo>
                  <a:pt x="211581" y="1269"/>
                </a:lnTo>
                <a:lnTo>
                  <a:pt x="206629" y="0"/>
                </a:lnTo>
                <a:close/>
              </a:path>
            </a:pathLst>
          </a:custGeom>
          <a:solidFill>
            <a:srgbClr val="FFFFFF"/>
          </a:solidFill>
        </p:spPr>
        <p:txBody>
          <a:bodyPr wrap="square" lIns="0" tIns="0" rIns="0" bIns="0" rtlCol="0"/>
          <a:lstStyle/>
          <a:p>
            <a:endParaRPr sz="1350"/>
          </a:p>
        </p:txBody>
      </p:sp>
    </p:spTree>
    <p:extLst>
      <p:ext uri="{BB962C8B-B14F-4D97-AF65-F5344CB8AC3E}">
        <p14:creationId xmlns:p14="http://schemas.microsoft.com/office/powerpoint/2010/main" val="3120055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34950" y="1507617"/>
            <a:ext cx="8409146" cy="288131"/>
          </a:xfrm>
          <a:custGeom>
            <a:avLst/>
            <a:gdLst/>
            <a:ahLst/>
            <a:cxnLst/>
            <a:rect l="l" t="t" r="r" b="b"/>
            <a:pathLst>
              <a:path w="11212195" h="384175">
                <a:moveTo>
                  <a:pt x="0" y="384048"/>
                </a:moveTo>
                <a:lnTo>
                  <a:pt x="11212068" y="384048"/>
                </a:lnTo>
                <a:lnTo>
                  <a:pt x="11212068" y="0"/>
                </a:lnTo>
                <a:lnTo>
                  <a:pt x="0" y="0"/>
                </a:lnTo>
                <a:lnTo>
                  <a:pt x="0" y="384048"/>
                </a:lnTo>
                <a:close/>
              </a:path>
            </a:pathLst>
          </a:custGeom>
          <a:solidFill>
            <a:srgbClr val="E74541"/>
          </a:solidFill>
        </p:spPr>
        <p:txBody>
          <a:bodyPr wrap="square" lIns="0" tIns="0" rIns="0" bIns="0" rtlCol="0"/>
          <a:lstStyle/>
          <a:p>
            <a:endParaRPr sz="1350"/>
          </a:p>
        </p:txBody>
      </p:sp>
      <p:sp>
        <p:nvSpPr>
          <p:cNvPr id="3" name="object 3"/>
          <p:cNvSpPr txBox="1">
            <a:spLocks noGrp="1"/>
          </p:cNvSpPr>
          <p:nvPr>
            <p:ph type="title"/>
          </p:nvPr>
        </p:nvSpPr>
        <p:spPr>
          <a:xfrm>
            <a:off x="981930" y="1039940"/>
            <a:ext cx="2149909" cy="471283"/>
          </a:xfrm>
          <a:prstGeom prst="rect">
            <a:avLst/>
          </a:prstGeom>
        </p:spPr>
        <p:txBody>
          <a:bodyPr vert="horz" wrap="square" lIns="0" tIns="9525" rIns="0" bIns="0" numCol="1" rtlCol="0" anchor="t" anchorCtr="0" compatLnSpc="1">
            <a:prstTxWarp prst="textNoShape">
              <a:avLst/>
            </a:prstTxWarp>
            <a:spAutoFit/>
          </a:bodyPr>
          <a:lstStyle/>
          <a:p>
            <a:pPr marL="9525">
              <a:spcBef>
                <a:spcPts val="75"/>
              </a:spcBef>
            </a:pPr>
            <a:r>
              <a:rPr spc="113" dirty="0"/>
              <a:t>4</a:t>
            </a:r>
            <a:r>
              <a:rPr spc="53" dirty="0"/>
              <a:t>.</a:t>
            </a:r>
            <a:r>
              <a:rPr dirty="0"/>
              <a:t>网上访问</a:t>
            </a:r>
          </a:p>
        </p:txBody>
      </p:sp>
      <p:sp>
        <p:nvSpPr>
          <p:cNvPr id="4" name="object 4"/>
          <p:cNvSpPr txBox="1"/>
          <p:nvPr/>
        </p:nvSpPr>
        <p:spPr>
          <a:xfrm>
            <a:off x="765333" y="3060954"/>
            <a:ext cx="1884998" cy="1701908"/>
          </a:xfrm>
          <a:prstGeom prst="rect">
            <a:avLst/>
          </a:prstGeom>
        </p:spPr>
        <p:txBody>
          <a:bodyPr vert="horz" wrap="square" lIns="0" tIns="9049" rIns="0" bIns="0" rtlCol="0">
            <a:spAutoFit/>
          </a:bodyPr>
          <a:lstStyle/>
          <a:p>
            <a:pPr marL="9525" marR="3810">
              <a:spcBef>
                <a:spcPts val="71"/>
              </a:spcBef>
            </a:pPr>
            <a:r>
              <a:rPr sz="2200" spc="-4" dirty="0">
                <a:solidFill>
                  <a:srgbClr val="5F5F5F"/>
                </a:solidFill>
                <a:latin typeface="Noto Sans CJK JP Regular"/>
                <a:cs typeface="Noto Sans CJK JP Regular"/>
              </a:rPr>
              <a:t>利用互联网及 相关技术从被 调查者那里获 取信息</a:t>
            </a:r>
            <a:r>
              <a:rPr sz="2200" dirty="0">
                <a:solidFill>
                  <a:srgbClr val="5F5F5F"/>
                </a:solidFill>
                <a:latin typeface="Noto Sans CJK JP Regular"/>
                <a:cs typeface="Noto Sans CJK JP Regular"/>
              </a:rPr>
              <a:t>的</a:t>
            </a:r>
            <a:r>
              <a:rPr sz="2200" spc="-4" dirty="0">
                <a:solidFill>
                  <a:srgbClr val="5F5F5F"/>
                </a:solidFill>
                <a:latin typeface="Noto Sans CJK JP Regular"/>
                <a:cs typeface="Noto Sans CJK JP Regular"/>
              </a:rPr>
              <a:t>方</a:t>
            </a:r>
            <a:r>
              <a:rPr sz="2200" dirty="0">
                <a:solidFill>
                  <a:srgbClr val="5F5F5F"/>
                </a:solidFill>
                <a:latin typeface="Noto Sans CJK JP Regular"/>
                <a:cs typeface="Noto Sans CJK JP Regular"/>
              </a:rPr>
              <a:t>法</a:t>
            </a:r>
            <a:r>
              <a:rPr sz="2200" spc="-4" dirty="0">
                <a:solidFill>
                  <a:srgbClr val="5F5F5F"/>
                </a:solidFill>
                <a:latin typeface="Droid Sans Fallback"/>
                <a:cs typeface="Droid Sans Fallback"/>
              </a:rPr>
              <a:t>。</a:t>
            </a:r>
            <a:endParaRPr sz="2200" dirty="0">
              <a:latin typeface="Droid Sans Fallback"/>
              <a:cs typeface="Droid Sans Fallback"/>
            </a:endParaRPr>
          </a:p>
        </p:txBody>
      </p:sp>
      <p:sp>
        <p:nvSpPr>
          <p:cNvPr id="5" name="object 5"/>
          <p:cNvSpPr/>
          <p:nvPr/>
        </p:nvSpPr>
        <p:spPr>
          <a:xfrm>
            <a:off x="1228725" y="2195703"/>
            <a:ext cx="565785" cy="567214"/>
          </a:xfrm>
          <a:custGeom>
            <a:avLst/>
            <a:gdLst/>
            <a:ahLst/>
            <a:cxnLst/>
            <a:rect l="l" t="t" r="r" b="b"/>
            <a:pathLst>
              <a:path w="754380" h="756285">
                <a:moveTo>
                  <a:pt x="0" y="755903"/>
                </a:moveTo>
                <a:lnTo>
                  <a:pt x="754380" y="755903"/>
                </a:lnTo>
                <a:lnTo>
                  <a:pt x="754380" y="0"/>
                </a:lnTo>
                <a:lnTo>
                  <a:pt x="0" y="0"/>
                </a:lnTo>
                <a:lnTo>
                  <a:pt x="0" y="755903"/>
                </a:lnTo>
                <a:close/>
              </a:path>
            </a:pathLst>
          </a:custGeom>
          <a:solidFill>
            <a:srgbClr val="EA5B57"/>
          </a:solidFill>
        </p:spPr>
        <p:txBody>
          <a:bodyPr wrap="square" lIns="0" tIns="0" rIns="0" bIns="0" rtlCol="0"/>
          <a:lstStyle/>
          <a:p>
            <a:endParaRPr sz="1350"/>
          </a:p>
        </p:txBody>
      </p:sp>
      <p:sp>
        <p:nvSpPr>
          <p:cNvPr id="6" name="object 6"/>
          <p:cNvSpPr/>
          <p:nvPr/>
        </p:nvSpPr>
        <p:spPr>
          <a:xfrm>
            <a:off x="1578960" y="2841308"/>
            <a:ext cx="307181" cy="0"/>
          </a:xfrm>
          <a:custGeom>
            <a:avLst/>
            <a:gdLst/>
            <a:ahLst/>
            <a:cxnLst/>
            <a:rect l="l" t="t" r="r" b="b"/>
            <a:pathLst>
              <a:path w="409575">
                <a:moveTo>
                  <a:pt x="0" y="0"/>
                </a:moveTo>
                <a:lnTo>
                  <a:pt x="409320" y="0"/>
                </a:lnTo>
              </a:path>
            </a:pathLst>
          </a:custGeom>
          <a:ln w="17780">
            <a:solidFill>
              <a:srgbClr val="EA5B57"/>
            </a:solidFill>
          </a:ln>
        </p:spPr>
        <p:txBody>
          <a:bodyPr wrap="square" lIns="0" tIns="0" rIns="0" bIns="0" rtlCol="0"/>
          <a:lstStyle/>
          <a:p>
            <a:endParaRPr sz="1350"/>
          </a:p>
        </p:txBody>
      </p:sp>
      <p:sp>
        <p:nvSpPr>
          <p:cNvPr id="7" name="object 7"/>
          <p:cNvSpPr/>
          <p:nvPr/>
        </p:nvSpPr>
        <p:spPr>
          <a:xfrm>
            <a:off x="1878854" y="2539365"/>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8" name="object 8"/>
          <p:cNvSpPr/>
          <p:nvPr/>
        </p:nvSpPr>
        <p:spPr>
          <a:xfrm>
            <a:off x="1129284" y="2841308"/>
            <a:ext cx="307181" cy="0"/>
          </a:xfrm>
          <a:custGeom>
            <a:avLst/>
            <a:gdLst/>
            <a:ahLst/>
            <a:cxnLst/>
            <a:rect l="l" t="t" r="r" b="b"/>
            <a:pathLst>
              <a:path w="409575">
                <a:moveTo>
                  <a:pt x="0" y="0"/>
                </a:moveTo>
                <a:lnTo>
                  <a:pt x="409320" y="0"/>
                </a:lnTo>
              </a:path>
            </a:pathLst>
          </a:custGeom>
          <a:ln w="17780">
            <a:solidFill>
              <a:srgbClr val="EA5B57"/>
            </a:solidFill>
          </a:ln>
        </p:spPr>
        <p:txBody>
          <a:bodyPr wrap="square" lIns="0" tIns="0" rIns="0" bIns="0" rtlCol="0"/>
          <a:lstStyle/>
          <a:p>
            <a:endParaRPr sz="1350"/>
          </a:p>
        </p:txBody>
      </p:sp>
      <p:sp>
        <p:nvSpPr>
          <p:cNvPr id="9" name="object 9"/>
          <p:cNvSpPr/>
          <p:nvPr/>
        </p:nvSpPr>
        <p:spPr>
          <a:xfrm>
            <a:off x="1136380" y="2539365"/>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10" name="object 10"/>
          <p:cNvSpPr/>
          <p:nvPr/>
        </p:nvSpPr>
        <p:spPr>
          <a:xfrm>
            <a:off x="1878854" y="2105978"/>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11" name="object 11"/>
          <p:cNvSpPr/>
          <p:nvPr/>
        </p:nvSpPr>
        <p:spPr>
          <a:xfrm>
            <a:off x="1578960" y="2098834"/>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2" name="object 12"/>
          <p:cNvSpPr/>
          <p:nvPr/>
        </p:nvSpPr>
        <p:spPr>
          <a:xfrm>
            <a:off x="1136380" y="2105978"/>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13" name="object 13"/>
          <p:cNvSpPr/>
          <p:nvPr/>
        </p:nvSpPr>
        <p:spPr>
          <a:xfrm>
            <a:off x="1129284" y="2098834"/>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4" name="object 14"/>
          <p:cNvSpPr/>
          <p:nvPr/>
        </p:nvSpPr>
        <p:spPr>
          <a:xfrm>
            <a:off x="1311116" y="2323719"/>
            <a:ext cx="396716" cy="297180"/>
          </a:xfrm>
          <a:custGeom>
            <a:avLst/>
            <a:gdLst/>
            <a:ahLst/>
            <a:cxnLst/>
            <a:rect l="l" t="t" r="r" b="b"/>
            <a:pathLst>
              <a:path w="528955" h="396239">
                <a:moveTo>
                  <a:pt x="486029" y="394969"/>
                </a:moveTo>
                <a:lnTo>
                  <a:pt x="458978" y="394969"/>
                </a:lnTo>
                <a:lnTo>
                  <a:pt x="461518" y="396239"/>
                </a:lnTo>
                <a:lnTo>
                  <a:pt x="481330" y="396239"/>
                </a:lnTo>
                <a:lnTo>
                  <a:pt x="486029" y="394969"/>
                </a:lnTo>
                <a:close/>
              </a:path>
              <a:path w="528955" h="396239">
                <a:moveTo>
                  <a:pt x="495046" y="392429"/>
                </a:moveTo>
                <a:lnTo>
                  <a:pt x="449072" y="392429"/>
                </a:lnTo>
                <a:lnTo>
                  <a:pt x="451485" y="393700"/>
                </a:lnTo>
                <a:lnTo>
                  <a:pt x="454025" y="393700"/>
                </a:lnTo>
                <a:lnTo>
                  <a:pt x="456565" y="394969"/>
                </a:lnTo>
                <a:lnTo>
                  <a:pt x="490728" y="394969"/>
                </a:lnTo>
                <a:lnTo>
                  <a:pt x="495046" y="392429"/>
                </a:lnTo>
                <a:close/>
              </a:path>
              <a:path w="528955" h="396239">
                <a:moveTo>
                  <a:pt x="465268" y="289560"/>
                </a:moveTo>
                <a:lnTo>
                  <a:pt x="306578" y="289560"/>
                </a:lnTo>
                <a:lnTo>
                  <a:pt x="432943" y="384810"/>
                </a:lnTo>
                <a:lnTo>
                  <a:pt x="435102" y="386079"/>
                </a:lnTo>
                <a:lnTo>
                  <a:pt x="437388" y="387350"/>
                </a:lnTo>
                <a:lnTo>
                  <a:pt x="439547" y="388619"/>
                </a:lnTo>
                <a:lnTo>
                  <a:pt x="441960" y="389889"/>
                </a:lnTo>
                <a:lnTo>
                  <a:pt x="444246" y="391160"/>
                </a:lnTo>
                <a:lnTo>
                  <a:pt x="446659" y="392429"/>
                </a:lnTo>
                <a:lnTo>
                  <a:pt x="497078" y="392429"/>
                </a:lnTo>
                <a:lnTo>
                  <a:pt x="501142" y="389889"/>
                </a:lnTo>
                <a:lnTo>
                  <a:pt x="502920" y="388619"/>
                </a:lnTo>
                <a:lnTo>
                  <a:pt x="504825" y="387350"/>
                </a:lnTo>
                <a:lnTo>
                  <a:pt x="516128" y="378460"/>
                </a:lnTo>
                <a:lnTo>
                  <a:pt x="519557" y="375919"/>
                </a:lnTo>
                <a:lnTo>
                  <a:pt x="522224" y="373379"/>
                </a:lnTo>
                <a:lnTo>
                  <a:pt x="524510" y="369569"/>
                </a:lnTo>
                <a:lnTo>
                  <a:pt x="526288" y="367029"/>
                </a:lnTo>
                <a:lnTo>
                  <a:pt x="527050" y="364489"/>
                </a:lnTo>
                <a:lnTo>
                  <a:pt x="527685" y="363219"/>
                </a:lnTo>
                <a:lnTo>
                  <a:pt x="528066" y="361950"/>
                </a:lnTo>
                <a:lnTo>
                  <a:pt x="528447" y="359410"/>
                </a:lnTo>
                <a:lnTo>
                  <a:pt x="528701" y="355600"/>
                </a:lnTo>
                <a:lnTo>
                  <a:pt x="528574" y="351789"/>
                </a:lnTo>
                <a:lnTo>
                  <a:pt x="528320" y="350519"/>
                </a:lnTo>
                <a:lnTo>
                  <a:pt x="527939" y="347979"/>
                </a:lnTo>
                <a:lnTo>
                  <a:pt x="527431" y="346710"/>
                </a:lnTo>
                <a:lnTo>
                  <a:pt x="526923" y="344169"/>
                </a:lnTo>
                <a:lnTo>
                  <a:pt x="526161" y="342900"/>
                </a:lnTo>
                <a:lnTo>
                  <a:pt x="525272" y="340360"/>
                </a:lnTo>
                <a:lnTo>
                  <a:pt x="524383" y="339089"/>
                </a:lnTo>
                <a:lnTo>
                  <a:pt x="523240" y="337819"/>
                </a:lnTo>
                <a:lnTo>
                  <a:pt x="522097" y="335279"/>
                </a:lnTo>
                <a:lnTo>
                  <a:pt x="520827" y="334010"/>
                </a:lnTo>
                <a:lnTo>
                  <a:pt x="517779" y="330200"/>
                </a:lnTo>
                <a:lnTo>
                  <a:pt x="516128" y="328929"/>
                </a:lnTo>
                <a:lnTo>
                  <a:pt x="514350" y="326389"/>
                </a:lnTo>
                <a:lnTo>
                  <a:pt x="512445" y="325119"/>
                </a:lnTo>
                <a:lnTo>
                  <a:pt x="465268" y="289560"/>
                </a:lnTo>
                <a:close/>
              </a:path>
              <a:path w="528955" h="396239">
                <a:moveTo>
                  <a:pt x="269621" y="7619"/>
                </a:moveTo>
                <a:lnTo>
                  <a:pt x="142621" y="7619"/>
                </a:lnTo>
                <a:lnTo>
                  <a:pt x="128524" y="11429"/>
                </a:lnTo>
                <a:lnTo>
                  <a:pt x="123952" y="13969"/>
                </a:lnTo>
                <a:lnTo>
                  <a:pt x="114681" y="16510"/>
                </a:lnTo>
                <a:lnTo>
                  <a:pt x="96901" y="24129"/>
                </a:lnTo>
                <a:lnTo>
                  <a:pt x="92583" y="26669"/>
                </a:lnTo>
                <a:lnTo>
                  <a:pt x="84201" y="30479"/>
                </a:lnTo>
                <a:lnTo>
                  <a:pt x="52959" y="52069"/>
                </a:lnTo>
                <a:lnTo>
                  <a:pt x="49530" y="54610"/>
                </a:lnTo>
                <a:lnTo>
                  <a:pt x="42926" y="60960"/>
                </a:lnTo>
                <a:lnTo>
                  <a:pt x="36703" y="67310"/>
                </a:lnTo>
                <a:lnTo>
                  <a:pt x="33909" y="69850"/>
                </a:lnTo>
                <a:lnTo>
                  <a:pt x="31115" y="73660"/>
                </a:lnTo>
                <a:lnTo>
                  <a:pt x="28448" y="76200"/>
                </a:lnTo>
                <a:lnTo>
                  <a:pt x="25908" y="80010"/>
                </a:lnTo>
                <a:lnTo>
                  <a:pt x="23495" y="83819"/>
                </a:lnTo>
                <a:lnTo>
                  <a:pt x="21209" y="86360"/>
                </a:lnTo>
                <a:lnTo>
                  <a:pt x="16891" y="93979"/>
                </a:lnTo>
                <a:lnTo>
                  <a:pt x="14986" y="96519"/>
                </a:lnTo>
                <a:lnTo>
                  <a:pt x="11430" y="104139"/>
                </a:lnTo>
                <a:lnTo>
                  <a:pt x="8382" y="110489"/>
                </a:lnTo>
                <a:lnTo>
                  <a:pt x="84" y="148589"/>
                </a:lnTo>
                <a:lnTo>
                  <a:pt x="0" y="158750"/>
                </a:lnTo>
                <a:lnTo>
                  <a:pt x="84" y="161289"/>
                </a:lnTo>
                <a:lnTo>
                  <a:pt x="211" y="163829"/>
                </a:lnTo>
                <a:lnTo>
                  <a:pt x="381" y="166369"/>
                </a:lnTo>
                <a:lnTo>
                  <a:pt x="889" y="170179"/>
                </a:lnTo>
                <a:lnTo>
                  <a:pt x="1270" y="173989"/>
                </a:lnTo>
                <a:lnTo>
                  <a:pt x="2032" y="177800"/>
                </a:lnTo>
                <a:lnTo>
                  <a:pt x="2794" y="180339"/>
                </a:lnTo>
                <a:lnTo>
                  <a:pt x="3683" y="184150"/>
                </a:lnTo>
                <a:lnTo>
                  <a:pt x="5715" y="191769"/>
                </a:lnTo>
                <a:lnTo>
                  <a:pt x="6985" y="195579"/>
                </a:lnTo>
                <a:lnTo>
                  <a:pt x="8382" y="199389"/>
                </a:lnTo>
                <a:lnTo>
                  <a:pt x="11430" y="205739"/>
                </a:lnTo>
                <a:lnTo>
                  <a:pt x="14986" y="213360"/>
                </a:lnTo>
                <a:lnTo>
                  <a:pt x="16891" y="217169"/>
                </a:lnTo>
                <a:lnTo>
                  <a:pt x="21209" y="223519"/>
                </a:lnTo>
                <a:lnTo>
                  <a:pt x="23495" y="227329"/>
                </a:lnTo>
                <a:lnTo>
                  <a:pt x="25908" y="229869"/>
                </a:lnTo>
                <a:lnTo>
                  <a:pt x="28448" y="233679"/>
                </a:lnTo>
                <a:lnTo>
                  <a:pt x="31115" y="237489"/>
                </a:lnTo>
                <a:lnTo>
                  <a:pt x="36703" y="243839"/>
                </a:lnTo>
                <a:lnTo>
                  <a:pt x="39751" y="246379"/>
                </a:lnTo>
                <a:lnTo>
                  <a:pt x="42926" y="250189"/>
                </a:lnTo>
                <a:lnTo>
                  <a:pt x="46228" y="252729"/>
                </a:lnTo>
                <a:lnTo>
                  <a:pt x="52959" y="259079"/>
                </a:lnTo>
                <a:lnTo>
                  <a:pt x="60325" y="264160"/>
                </a:lnTo>
                <a:lnTo>
                  <a:pt x="66675" y="269239"/>
                </a:lnTo>
                <a:lnTo>
                  <a:pt x="69850" y="270510"/>
                </a:lnTo>
                <a:lnTo>
                  <a:pt x="73152" y="273050"/>
                </a:lnTo>
                <a:lnTo>
                  <a:pt x="76581" y="275589"/>
                </a:lnTo>
                <a:lnTo>
                  <a:pt x="79883" y="276860"/>
                </a:lnTo>
                <a:lnTo>
                  <a:pt x="83439" y="279400"/>
                </a:lnTo>
                <a:lnTo>
                  <a:pt x="86741" y="280669"/>
                </a:lnTo>
                <a:lnTo>
                  <a:pt x="93853" y="284479"/>
                </a:lnTo>
                <a:lnTo>
                  <a:pt x="97409" y="287019"/>
                </a:lnTo>
                <a:lnTo>
                  <a:pt x="112141" y="292100"/>
                </a:lnTo>
                <a:lnTo>
                  <a:pt x="115951" y="294639"/>
                </a:lnTo>
                <a:lnTo>
                  <a:pt x="119634" y="295910"/>
                </a:lnTo>
                <a:lnTo>
                  <a:pt x="123571" y="297179"/>
                </a:lnTo>
                <a:lnTo>
                  <a:pt x="131191" y="299719"/>
                </a:lnTo>
                <a:lnTo>
                  <a:pt x="135128" y="299719"/>
                </a:lnTo>
                <a:lnTo>
                  <a:pt x="138938" y="300989"/>
                </a:lnTo>
                <a:lnTo>
                  <a:pt x="146812" y="303529"/>
                </a:lnTo>
                <a:lnTo>
                  <a:pt x="150876" y="303529"/>
                </a:lnTo>
                <a:lnTo>
                  <a:pt x="162814" y="306069"/>
                </a:lnTo>
                <a:lnTo>
                  <a:pt x="166878" y="307339"/>
                </a:lnTo>
                <a:lnTo>
                  <a:pt x="175006" y="307339"/>
                </a:lnTo>
                <a:lnTo>
                  <a:pt x="183134" y="308610"/>
                </a:lnTo>
                <a:lnTo>
                  <a:pt x="195453" y="309879"/>
                </a:lnTo>
                <a:lnTo>
                  <a:pt x="215900" y="309879"/>
                </a:lnTo>
                <a:lnTo>
                  <a:pt x="232283" y="308610"/>
                </a:lnTo>
                <a:lnTo>
                  <a:pt x="256540" y="304800"/>
                </a:lnTo>
                <a:lnTo>
                  <a:pt x="260477" y="304800"/>
                </a:lnTo>
                <a:lnTo>
                  <a:pt x="264414" y="303529"/>
                </a:lnTo>
                <a:lnTo>
                  <a:pt x="268478" y="302260"/>
                </a:lnTo>
                <a:lnTo>
                  <a:pt x="272288" y="300989"/>
                </a:lnTo>
                <a:lnTo>
                  <a:pt x="276225" y="300989"/>
                </a:lnTo>
                <a:lnTo>
                  <a:pt x="280162" y="299719"/>
                </a:lnTo>
                <a:lnTo>
                  <a:pt x="283972" y="298450"/>
                </a:lnTo>
                <a:lnTo>
                  <a:pt x="287909" y="297179"/>
                </a:lnTo>
                <a:lnTo>
                  <a:pt x="291719" y="295910"/>
                </a:lnTo>
                <a:lnTo>
                  <a:pt x="295402" y="294639"/>
                </a:lnTo>
                <a:lnTo>
                  <a:pt x="303022" y="292100"/>
                </a:lnTo>
                <a:lnTo>
                  <a:pt x="306578" y="289560"/>
                </a:lnTo>
                <a:lnTo>
                  <a:pt x="465268" y="289560"/>
                </a:lnTo>
                <a:lnTo>
                  <a:pt x="451789" y="279400"/>
                </a:lnTo>
                <a:lnTo>
                  <a:pt x="186182" y="279400"/>
                </a:lnTo>
                <a:lnTo>
                  <a:pt x="182245" y="278129"/>
                </a:lnTo>
                <a:lnTo>
                  <a:pt x="174371" y="276860"/>
                </a:lnTo>
                <a:lnTo>
                  <a:pt x="170434" y="276860"/>
                </a:lnTo>
                <a:lnTo>
                  <a:pt x="166497" y="275589"/>
                </a:lnTo>
                <a:lnTo>
                  <a:pt x="162687" y="275589"/>
                </a:lnTo>
                <a:lnTo>
                  <a:pt x="158750" y="274319"/>
                </a:lnTo>
                <a:lnTo>
                  <a:pt x="151130" y="273050"/>
                </a:lnTo>
                <a:lnTo>
                  <a:pt x="143510" y="270510"/>
                </a:lnTo>
                <a:lnTo>
                  <a:pt x="128778" y="265429"/>
                </a:lnTo>
                <a:lnTo>
                  <a:pt x="121666" y="262889"/>
                </a:lnTo>
                <a:lnTo>
                  <a:pt x="114554" y="259079"/>
                </a:lnTo>
                <a:lnTo>
                  <a:pt x="111252" y="257810"/>
                </a:lnTo>
                <a:lnTo>
                  <a:pt x="107823" y="255269"/>
                </a:lnTo>
                <a:lnTo>
                  <a:pt x="104394" y="254000"/>
                </a:lnTo>
                <a:lnTo>
                  <a:pt x="101219" y="251460"/>
                </a:lnTo>
                <a:lnTo>
                  <a:pt x="97917" y="250189"/>
                </a:lnTo>
                <a:lnTo>
                  <a:pt x="91567" y="245110"/>
                </a:lnTo>
                <a:lnTo>
                  <a:pt x="88519" y="242569"/>
                </a:lnTo>
                <a:lnTo>
                  <a:pt x="82677" y="238760"/>
                </a:lnTo>
                <a:lnTo>
                  <a:pt x="55245" y="207010"/>
                </a:lnTo>
                <a:lnTo>
                  <a:pt x="51943" y="201929"/>
                </a:lnTo>
                <a:lnTo>
                  <a:pt x="49149" y="196850"/>
                </a:lnTo>
                <a:lnTo>
                  <a:pt x="47879" y="193039"/>
                </a:lnTo>
                <a:lnTo>
                  <a:pt x="45593" y="187960"/>
                </a:lnTo>
                <a:lnTo>
                  <a:pt x="44577" y="184150"/>
                </a:lnTo>
                <a:lnTo>
                  <a:pt x="43688" y="181610"/>
                </a:lnTo>
                <a:lnTo>
                  <a:pt x="42164" y="176529"/>
                </a:lnTo>
                <a:lnTo>
                  <a:pt x="41529" y="172719"/>
                </a:lnTo>
                <a:lnTo>
                  <a:pt x="40513" y="167639"/>
                </a:lnTo>
                <a:lnTo>
                  <a:pt x="40005" y="161289"/>
                </a:lnTo>
                <a:lnTo>
                  <a:pt x="39941" y="160019"/>
                </a:lnTo>
                <a:lnTo>
                  <a:pt x="40005" y="148589"/>
                </a:lnTo>
                <a:lnTo>
                  <a:pt x="40513" y="143510"/>
                </a:lnTo>
                <a:lnTo>
                  <a:pt x="41529" y="137160"/>
                </a:lnTo>
                <a:lnTo>
                  <a:pt x="42164" y="134619"/>
                </a:lnTo>
                <a:lnTo>
                  <a:pt x="42926" y="130810"/>
                </a:lnTo>
                <a:lnTo>
                  <a:pt x="43688" y="128269"/>
                </a:lnTo>
                <a:lnTo>
                  <a:pt x="44577" y="125729"/>
                </a:lnTo>
                <a:lnTo>
                  <a:pt x="45593" y="121919"/>
                </a:lnTo>
                <a:lnTo>
                  <a:pt x="47879" y="116839"/>
                </a:lnTo>
                <a:lnTo>
                  <a:pt x="49149" y="114300"/>
                </a:lnTo>
                <a:lnTo>
                  <a:pt x="51943" y="107950"/>
                </a:lnTo>
                <a:lnTo>
                  <a:pt x="55245" y="102869"/>
                </a:lnTo>
                <a:lnTo>
                  <a:pt x="57023" y="100329"/>
                </a:lnTo>
                <a:lnTo>
                  <a:pt x="62738" y="91439"/>
                </a:lnTo>
                <a:lnTo>
                  <a:pt x="65024" y="88900"/>
                </a:lnTo>
                <a:lnTo>
                  <a:pt x="67183" y="86360"/>
                </a:lnTo>
                <a:lnTo>
                  <a:pt x="74422" y="78739"/>
                </a:lnTo>
                <a:lnTo>
                  <a:pt x="77089" y="76200"/>
                </a:lnTo>
                <a:lnTo>
                  <a:pt x="82677" y="71119"/>
                </a:lnTo>
                <a:lnTo>
                  <a:pt x="85598" y="69850"/>
                </a:lnTo>
                <a:lnTo>
                  <a:pt x="88519" y="67310"/>
                </a:lnTo>
                <a:lnTo>
                  <a:pt x="91567" y="64769"/>
                </a:lnTo>
                <a:lnTo>
                  <a:pt x="97917" y="60960"/>
                </a:lnTo>
                <a:lnTo>
                  <a:pt x="101219" y="58419"/>
                </a:lnTo>
                <a:lnTo>
                  <a:pt x="104394" y="55879"/>
                </a:lnTo>
                <a:lnTo>
                  <a:pt x="111252" y="53339"/>
                </a:lnTo>
                <a:lnTo>
                  <a:pt x="118110" y="49529"/>
                </a:lnTo>
                <a:lnTo>
                  <a:pt x="128778" y="44450"/>
                </a:lnTo>
                <a:lnTo>
                  <a:pt x="143510" y="39369"/>
                </a:lnTo>
                <a:lnTo>
                  <a:pt x="147320" y="38100"/>
                </a:lnTo>
                <a:lnTo>
                  <a:pt x="154940" y="36829"/>
                </a:lnTo>
                <a:lnTo>
                  <a:pt x="158750" y="35560"/>
                </a:lnTo>
                <a:lnTo>
                  <a:pt x="182245" y="31750"/>
                </a:lnTo>
                <a:lnTo>
                  <a:pt x="186182" y="31750"/>
                </a:lnTo>
                <a:lnTo>
                  <a:pt x="198120" y="30479"/>
                </a:lnTo>
                <a:lnTo>
                  <a:pt x="328041" y="30479"/>
                </a:lnTo>
                <a:lnTo>
                  <a:pt x="319659" y="26669"/>
                </a:lnTo>
                <a:lnTo>
                  <a:pt x="315341" y="24129"/>
                </a:lnTo>
                <a:lnTo>
                  <a:pt x="297561" y="16510"/>
                </a:lnTo>
                <a:lnTo>
                  <a:pt x="288290" y="13969"/>
                </a:lnTo>
                <a:lnTo>
                  <a:pt x="283718" y="11429"/>
                </a:lnTo>
                <a:lnTo>
                  <a:pt x="269621" y="7619"/>
                </a:lnTo>
                <a:close/>
              </a:path>
              <a:path w="528955" h="396239">
                <a:moveTo>
                  <a:pt x="328041" y="30479"/>
                </a:moveTo>
                <a:lnTo>
                  <a:pt x="214122" y="30479"/>
                </a:lnTo>
                <a:lnTo>
                  <a:pt x="226060" y="31750"/>
                </a:lnTo>
                <a:lnTo>
                  <a:pt x="229997" y="31750"/>
                </a:lnTo>
                <a:lnTo>
                  <a:pt x="253492" y="35560"/>
                </a:lnTo>
                <a:lnTo>
                  <a:pt x="257302" y="36829"/>
                </a:lnTo>
                <a:lnTo>
                  <a:pt x="264922" y="38100"/>
                </a:lnTo>
                <a:lnTo>
                  <a:pt x="268605" y="39369"/>
                </a:lnTo>
                <a:lnTo>
                  <a:pt x="272415" y="40639"/>
                </a:lnTo>
                <a:lnTo>
                  <a:pt x="283464" y="44450"/>
                </a:lnTo>
                <a:lnTo>
                  <a:pt x="294132" y="49529"/>
                </a:lnTo>
                <a:lnTo>
                  <a:pt x="300990" y="53339"/>
                </a:lnTo>
                <a:lnTo>
                  <a:pt x="307848" y="55879"/>
                </a:lnTo>
                <a:lnTo>
                  <a:pt x="311023" y="58419"/>
                </a:lnTo>
                <a:lnTo>
                  <a:pt x="314325" y="60960"/>
                </a:lnTo>
                <a:lnTo>
                  <a:pt x="320675" y="64769"/>
                </a:lnTo>
                <a:lnTo>
                  <a:pt x="323596" y="67310"/>
                </a:lnTo>
                <a:lnTo>
                  <a:pt x="326644" y="69850"/>
                </a:lnTo>
                <a:lnTo>
                  <a:pt x="329565" y="71119"/>
                </a:lnTo>
                <a:lnTo>
                  <a:pt x="335153" y="76200"/>
                </a:lnTo>
                <a:lnTo>
                  <a:pt x="337820" y="78739"/>
                </a:lnTo>
                <a:lnTo>
                  <a:pt x="345059" y="86360"/>
                </a:lnTo>
                <a:lnTo>
                  <a:pt x="349377" y="91439"/>
                </a:lnTo>
                <a:lnTo>
                  <a:pt x="353441" y="97789"/>
                </a:lnTo>
                <a:lnTo>
                  <a:pt x="356997" y="102869"/>
                </a:lnTo>
                <a:lnTo>
                  <a:pt x="360299" y="107950"/>
                </a:lnTo>
                <a:lnTo>
                  <a:pt x="363093" y="114300"/>
                </a:lnTo>
                <a:lnTo>
                  <a:pt x="364363" y="116839"/>
                </a:lnTo>
                <a:lnTo>
                  <a:pt x="366649" y="121919"/>
                </a:lnTo>
                <a:lnTo>
                  <a:pt x="367665" y="125729"/>
                </a:lnTo>
                <a:lnTo>
                  <a:pt x="368554" y="128269"/>
                </a:lnTo>
                <a:lnTo>
                  <a:pt x="369316" y="130810"/>
                </a:lnTo>
                <a:lnTo>
                  <a:pt x="370078" y="134619"/>
                </a:lnTo>
                <a:lnTo>
                  <a:pt x="370713" y="137160"/>
                </a:lnTo>
                <a:lnTo>
                  <a:pt x="371221" y="139700"/>
                </a:lnTo>
                <a:lnTo>
                  <a:pt x="371983" y="146050"/>
                </a:lnTo>
                <a:lnTo>
                  <a:pt x="372237" y="148589"/>
                </a:lnTo>
                <a:lnTo>
                  <a:pt x="372237" y="161289"/>
                </a:lnTo>
                <a:lnTo>
                  <a:pt x="371983" y="163829"/>
                </a:lnTo>
                <a:lnTo>
                  <a:pt x="371221" y="170179"/>
                </a:lnTo>
                <a:lnTo>
                  <a:pt x="370713" y="172719"/>
                </a:lnTo>
                <a:lnTo>
                  <a:pt x="370078" y="176529"/>
                </a:lnTo>
                <a:lnTo>
                  <a:pt x="368554" y="181610"/>
                </a:lnTo>
                <a:lnTo>
                  <a:pt x="367665" y="184150"/>
                </a:lnTo>
                <a:lnTo>
                  <a:pt x="366649" y="187960"/>
                </a:lnTo>
                <a:lnTo>
                  <a:pt x="364363" y="193039"/>
                </a:lnTo>
                <a:lnTo>
                  <a:pt x="363093" y="196850"/>
                </a:lnTo>
                <a:lnTo>
                  <a:pt x="360299" y="201929"/>
                </a:lnTo>
                <a:lnTo>
                  <a:pt x="356997" y="207010"/>
                </a:lnTo>
                <a:lnTo>
                  <a:pt x="355219" y="210819"/>
                </a:lnTo>
                <a:lnTo>
                  <a:pt x="353441" y="213360"/>
                </a:lnTo>
                <a:lnTo>
                  <a:pt x="326644" y="241300"/>
                </a:lnTo>
                <a:lnTo>
                  <a:pt x="323596" y="242569"/>
                </a:lnTo>
                <a:lnTo>
                  <a:pt x="320675" y="245110"/>
                </a:lnTo>
                <a:lnTo>
                  <a:pt x="314325" y="250189"/>
                </a:lnTo>
                <a:lnTo>
                  <a:pt x="311023" y="251460"/>
                </a:lnTo>
                <a:lnTo>
                  <a:pt x="307848" y="254000"/>
                </a:lnTo>
                <a:lnTo>
                  <a:pt x="304419" y="255269"/>
                </a:lnTo>
                <a:lnTo>
                  <a:pt x="300990" y="257810"/>
                </a:lnTo>
                <a:lnTo>
                  <a:pt x="297688" y="259079"/>
                </a:lnTo>
                <a:lnTo>
                  <a:pt x="290576" y="262889"/>
                </a:lnTo>
                <a:lnTo>
                  <a:pt x="283464" y="265429"/>
                </a:lnTo>
                <a:lnTo>
                  <a:pt x="272415" y="269239"/>
                </a:lnTo>
                <a:lnTo>
                  <a:pt x="268605" y="270510"/>
                </a:lnTo>
                <a:lnTo>
                  <a:pt x="264922" y="271779"/>
                </a:lnTo>
                <a:lnTo>
                  <a:pt x="261112" y="273050"/>
                </a:lnTo>
                <a:lnTo>
                  <a:pt x="253492" y="274319"/>
                </a:lnTo>
                <a:lnTo>
                  <a:pt x="249555" y="275589"/>
                </a:lnTo>
                <a:lnTo>
                  <a:pt x="245745" y="275589"/>
                </a:lnTo>
                <a:lnTo>
                  <a:pt x="241808" y="276860"/>
                </a:lnTo>
                <a:lnTo>
                  <a:pt x="237871" y="276860"/>
                </a:lnTo>
                <a:lnTo>
                  <a:pt x="229997" y="278129"/>
                </a:lnTo>
                <a:lnTo>
                  <a:pt x="226060" y="279400"/>
                </a:lnTo>
                <a:lnTo>
                  <a:pt x="451789" y="279400"/>
                </a:lnTo>
                <a:lnTo>
                  <a:pt x="386080" y="229869"/>
                </a:lnTo>
                <a:lnTo>
                  <a:pt x="390144" y="224789"/>
                </a:lnTo>
                <a:lnTo>
                  <a:pt x="392049" y="222250"/>
                </a:lnTo>
                <a:lnTo>
                  <a:pt x="393827" y="219710"/>
                </a:lnTo>
                <a:lnTo>
                  <a:pt x="395351" y="215900"/>
                </a:lnTo>
                <a:lnTo>
                  <a:pt x="398653" y="210819"/>
                </a:lnTo>
                <a:lnTo>
                  <a:pt x="400050" y="208279"/>
                </a:lnTo>
                <a:lnTo>
                  <a:pt x="401447" y="204469"/>
                </a:lnTo>
                <a:lnTo>
                  <a:pt x="403987" y="199389"/>
                </a:lnTo>
                <a:lnTo>
                  <a:pt x="405003" y="195579"/>
                </a:lnTo>
                <a:lnTo>
                  <a:pt x="406146" y="193039"/>
                </a:lnTo>
                <a:lnTo>
                  <a:pt x="407924" y="186689"/>
                </a:lnTo>
                <a:lnTo>
                  <a:pt x="412199" y="160019"/>
                </a:lnTo>
                <a:lnTo>
                  <a:pt x="412133" y="148589"/>
                </a:lnTo>
                <a:lnTo>
                  <a:pt x="411480" y="140969"/>
                </a:lnTo>
                <a:lnTo>
                  <a:pt x="411099" y="138429"/>
                </a:lnTo>
                <a:lnTo>
                  <a:pt x="410464" y="134619"/>
                </a:lnTo>
                <a:lnTo>
                  <a:pt x="409956" y="132079"/>
                </a:lnTo>
                <a:lnTo>
                  <a:pt x="409321" y="128269"/>
                </a:lnTo>
                <a:lnTo>
                  <a:pt x="407797" y="123189"/>
                </a:lnTo>
                <a:lnTo>
                  <a:pt x="406908" y="119379"/>
                </a:lnTo>
                <a:lnTo>
                  <a:pt x="405765" y="116839"/>
                </a:lnTo>
                <a:lnTo>
                  <a:pt x="404876" y="113029"/>
                </a:lnTo>
                <a:lnTo>
                  <a:pt x="403733" y="110489"/>
                </a:lnTo>
                <a:lnTo>
                  <a:pt x="401193" y="105410"/>
                </a:lnTo>
                <a:lnTo>
                  <a:pt x="399796" y="101600"/>
                </a:lnTo>
                <a:lnTo>
                  <a:pt x="396748" y="96519"/>
                </a:lnTo>
                <a:lnTo>
                  <a:pt x="395097" y="92710"/>
                </a:lnTo>
                <a:lnTo>
                  <a:pt x="393319" y="90169"/>
                </a:lnTo>
                <a:lnTo>
                  <a:pt x="391668" y="87629"/>
                </a:lnTo>
                <a:lnTo>
                  <a:pt x="389763" y="85089"/>
                </a:lnTo>
                <a:lnTo>
                  <a:pt x="387731" y="81279"/>
                </a:lnTo>
                <a:lnTo>
                  <a:pt x="383667" y="76200"/>
                </a:lnTo>
                <a:lnTo>
                  <a:pt x="381381" y="73660"/>
                </a:lnTo>
                <a:lnTo>
                  <a:pt x="379222" y="71119"/>
                </a:lnTo>
                <a:lnTo>
                  <a:pt x="348107" y="43179"/>
                </a:lnTo>
                <a:lnTo>
                  <a:pt x="344170" y="40639"/>
                </a:lnTo>
                <a:lnTo>
                  <a:pt x="340360" y="38100"/>
                </a:lnTo>
                <a:lnTo>
                  <a:pt x="332232" y="33019"/>
                </a:lnTo>
                <a:lnTo>
                  <a:pt x="328041" y="30479"/>
                </a:lnTo>
                <a:close/>
              </a:path>
              <a:path w="528955" h="396239">
                <a:moveTo>
                  <a:pt x="228854" y="226060"/>
                </a:moveTo>
                <a:lnTo>
                  <a:pt x="207264" y="226060"/>
                </a:lnTo>
                <a:lnTo>
                  <a:pt x="209804" y="227329"/>
                </a:lnTo>
                <a:lnTo>
                  <a:pt x="226314" y="227329"/>
                </a:lnTo>
                <a:lnTo>
                  <a:pt x="228854" y="226060"/>
                </a:lnTo>
                <a:close/>
              </a:path>
              <a:path w="528955" h="396239">
                <a:moveTo>
                  <a:pt x="231267" y="224789"/>
                </a:moveTo>
                <a:lnTo>
                  <a:pt x="204851" y="224789"/>
                </a:lnTo>
                <a:lnTo>
                  <a:pt x="206121" y="226060"/>
                </a:lnTo>
                <a:lnTo>
                  <a:pt x="229997" y="226060"/>
                </a:lnTo>
                <a:lnTo>
                  <a:pt x="231267" y="224789"/>
                </a:lnTo>
                <a:close/>
              </a:path>
              <a:path w="528955" h="396239">
                <a:moveTo>
                  <a:pt x="157480" y="151129"/>
                </a:moveTo>
                <a:lnTo>
                  <a:pt x="116459" y="151129"/>
                </a:lnTo>
                <a:lnTo>
                  <a:pt x="114046" y="153669"/>
                </a:lnTo>
                <a:lnTo>
                  <a:pt x="113284" y="154939"/>
                </a:lnTo>
                <a:lnTo>
                  <a:pt x="112776" y="156210"/>
                </a:lnTo>
                <a:lnTo>
                  <a:pt x="112014" y="156210"/>
                </a:lnTo>
                <a:lnTo>
                  <a:pt x="110998" y="158750"/>
                </a:lnTo>
                <a:lnTo>
                  <a:pt x="110617" y="160019"/>
                </a:lnTo>
                <a:lnTo>
                  <a:pt x="110236" y="160019"/>
                </a:lnTo>
                <a:lnTo>
                  <a:pt x="109474" y="163829"/>
                </a:lnTo>
                <a:lnTo>
                  <a:pt x="109347" y="165100"/>
                </a:lnTo>
                <a:lnTo>
                  <a:pt x="109347" y="167639"/>
                </a:lnTo>
                <a:lnTo>
                  <a:pt x="109601" y="168910"/>
                </a:lnTo>
                <a:lnTo>
                  <a:pt x="109855" y="168910"/>
                </a:lnTo>
                <a:lnTo>
                  <a:pt x="110363" y="171450"/>
                </a:lnTo>
                <a:lnTo>
                  <a:pt x="110744" y="172719"/>
                </a:lnTo>
                <a:lnTo>
                  <a:pt x="111125" y="172719"/>
                </a:lnTo>
                <a:lnTo>
                  <a:pt x="111633" y="173989"/>
                </a:lnTo>
                <a:lnTo>
                  <a:pt x="112141" y="173989"/>
                </a:lnTo>
                <a:lnTo>
                  <a:pt x="112776" y="175260"/>
                </a:lnTo>
                <a:lnTo>
                  <a:pt x="113284" y="176529"/>
                </a:lnTo>
                <a:lnTo>
                  <a:pt x="113919" y="176529"/>
                </a:lnTo>
                <a:lnTo>
                  <a:pt x="114554" y="177800"/>
                </a:lnTo>
                <a:lnTo>
                  <a:pt x="115316" y="179069"/>
                </a:lnTo>
                <a:lnTo>
                  <a:pt x="116078" y="179069"/>
                </a:lnTo>
                <a:lnTo>
                  <a:pt x="85471" y="217169"/>
                </a:lnTo>
                <a:lnTo>
                  <a:pt x="101600" y="224789"/>
                </a:lnTo>
                <a:lnTo>
                  <a:pt x="132588" y="186689"/>
                </a:lnTo>
                <a:lnTo>
                  <a:pt x="140843" y="186689"/>
                </a:lnTo>
                <a:lnTo>
                  <a:pt x="142621" y="185419"/>
                </a:lnTo>
                <a:lnTo>
                  <a:pt x="146177" y="185419"/>
                </a:lnTo>
                <a:lnTo>
                  <a:pt x="147955" y="184150"/>
                </a:lnTo>
                <a:lnTo>
                  <a:pt x="149606" y="184150"/>
                </a:lnTo>
                <a:lnTo>
                  <a:pt x="151130" y="182879"/>
                </a:lnTo>
                <a:lnTo>
                  <a:pt x="187764" y="182879"/>
                </a:lnTo>
                <a:lnTo>
                  <a:pt x="163068" y="172719"/>
                </a:lnTo>
                <a:lnTo>
                  <a:pt x="163703" y="170179"/>
                </a:lnTo>
                <a:lnTo>
                  <a:pt x="164211" y="168910"/>
                </a:lnTo>
                <a:lnTo>
                  <a:pt x="164465" y="167639"/>
                </a:lnTo>
                <a:lnTo>
                  <a:pt x="164592" y="167639"/>
                </a:lnTo>
                <a:lnTo>
                  <a:pt x="164592" y="165100"/>
                </a:lnTo>
                <a:lnTo>
                  <a:pt x="164338" y="162560"/>
                </a:lnTo>
                <a:lnTo>
                  <a:pt x="164084" y="161289"/>
                </a:lnTo>
                <a:lnTo>
                  <a:pt x="163322" y="160019"/>
                </a:lnTo>
                <a:lnTo>
                  <a:pt x="162941" y="158750"/>
                </a:lnTo>
                <a:lnTo>
                  <a:pt x="161925" y="156210"/>
                </a:lnTo>
                <a:lnTo>
                  <a:pt x="160655" y="154939"/>
                </a:lnTo>
                <a:lnTo>
                  <a:pt x="159893" y="153669"/>
                </a:lnTo>
                <a:lnTo>
                  <a:pt x="157480" y="151129"/>
                </a:lnTo>
                <a:close/>
              </a:path>
              <a:path w="528955" h="396239">
                <a:moveTo>
                  <a:pt x="236601" y="222250"/>
                </a:moveTo>
                <a:lnTo>
                  <a:pt x="199517" y="222250"/>
                </a:lnTo>
                <a:lnTo>
                  <a:pt x="200406" y="223519"/>
                </a:lnTo>
                <a:lnTo>
                  <a:pt x="201549" y="223519"/>
                </a:lnTo>
                <a:lnTo>
                  <a:pt x="202565" y="224789"/>
                </a:lnTo>
                <a:lnTo>
                  <a:pt x="233553" y="224789"/>
                </a:lnTo>
                <a:lnTo>
                  <a:pt x="234569" y="223519"/>
                </a:lnTo>
                <a:lnTo>
                  <a:pt x="236601" y="222250"/>
                </a:lnTo>
                <a:close/>
              </a:path>
              <a:path w="528955" h="396239">
                <a:moveTo>
                  <a:pt x="241046" y="218439"/>
                </a:moveTo>
                <a:lnTo>
                  <a:pt x="195199" y="218439"/>
                </a:lnTo>
                <a:lnTo>
                  <a:pt x="195834" y="219710"/>
                </a:lnTo>
                <a:lnTo>
                  <a:pt x="197612" y="220979"/>
                </a:lnTo>
                <a:lnTo>
                  <a:pt x="198501" y="222250"/>
                </a:lnTo>
                <a:lnTo>
                  <a:pt x="237490" y="222250"/>
                </a:lnTo>
                <a:lnTo>
                  <a:pt x="238506" y="220979"/>
                </a:lnTo>
                <a:lnTo>
                  <a:pt x="239395" y="219710"/>
                </a:lnTo>
                <a:lnTo>
                  <a:pt x="241046" y="218439"/>
                </a:lnTo>
                <a:close/>
              </a:path>
              <a:path w="528955" h="396239">
                <a:moveTo>
                  <a:pt x="243459" y="214629"/>
                </a:moveTo>
                <a:lnTo>
                  <a:pt x="192532" y="214629"/>
                </a:lnTo>
                <a:lnTo>
                  <a:pt x="194437" y="218439"/>
                </a:lnTo>
                <a:lnTo>
                  <a:pt x="241681" y="218439"/>
                </a:lnTo>
                <a:lnTo>
                  <a:pt x="242951" y="215900"/>
                </a:lnTo>
                <a:lnTo>
                  <a:pt x="243459" y="214629"/>
                </a:lnTo>
                <a:close/>
              </a:path>
              <a:path w="528955" h="396239">
                <a:moveTo>
                  <a:pt x="187764" y="182879"/>
                </a:moveTo>
                <a:lnTo>
                  <a:pt x="151130" y="182879"/>
                </a:lnTo>
                <a:lnTo>
                  <a:pt x="191770" y="200660"/>
                </a:lnTo>
                <a:lnTo>
                  <a:pt x="191262" y="201929"/>
                </a:lnTo>
                <a:lnTo>
                  <a:pt x="190754" y="204469"/>
                </a:lnTo>
                <a:lnTo>
                  <a:pt x="190373" y="205739"/>
                </a:lnTo>
                <a:lnTo>
                  <a:pt x="190373" y="208279"/>
                </a:lnTo>
                <a:lnTo>
                  <a:pt x="190500" y="209550"/>
                </a:lnTo>
                <a:lnTo>
                  <a:pt x="190754" y="210819"/>
                </a:lnTo>
                <a:lnTo>
                  <a:pt x="190881" y="210819"/>
                </a:lnTo>
                <a:lnTo>
                  <a:pt x="191643" y="213360"/>
                </a:lnTo>
                <a:lnTo>
                  <a:pt x="192151" y="214629"/>
                </a:lnTo>
                <a:lnTo>
                  <a:pt x="243967" y="214629"/>
                </a:lnTo>
                <a:lnTo>
                  <a:pt x="245110" y="210819"/>
                </a:lnTo>
                <a:lnTo>
                  <a:pt x="245618" y="209550"/>
                </a:lnTo>
                <a:lnTo>
                  <a:pt x="245618" y="205739"/>
                </a:lnTo>
                <a:lnTo>
                  <a:pt x="244602" y="200660"/>
                </a:lnTo>
                <a:lnTo>
                  <a:pt x="243967" y="199389"/>
                </a:lnTo>
                <a:lnTo>
                  <a:pt x="243205" y="198119"/>
                </a:lnTo>
                <a:lnTo>
                  <a:pt x="241427" y="195579"/>
                </a:lnTo>
                <a:lnTo>
                  <a:pt x="239141" y="194310"/>
                </a:lnTo>
                <a:lnTo>
                  <a:pt x="237871" y="193039"/>
                </a:lnTo>
                <a:lnTo>
                  <a:pt x="235077" y="190500"/>
                </a:lnTo>
                <a:lnTo>
                  <a:pt x="233553" y="190500"/>
                </a:lnTo>
                <a:lnTo>
                  <a:pt x="231901" y="189229"/>
                </a:lnTo>
                <a:lnTo>
                  <a:pt x="203200" y="189229"/>
                </a:lnTo>
                <a:lnTo>
                  <a:pt x="187764" y="182879"/>
                </a:lnTo>
                <a:close/>
              </a:path>
              <a:path w="528955" h="396239">
                <a:moveTo>
                  <a:pt x="305054" y="72389"/>
                </a:moveTo>
                <a:lnTo>
                  <a:pt x="259080" y="101600"/>
                </a:lnTo>
                <a:lnTo>
                  <a:pt x="232410" y="101600"/>
                </a:lnTo>
                <a:lnTo>
                  <a:pt x="231394" y="102869"/>
                </a:lnTo>
                <a:lnTo>
                  <a:pt x="230251" y="102869"/>
                </a:lnTo>
                <a:lnTo>
                  <a:pt x="229108" y="104139"/>
                </a:lnTo>
                <a:lnTo>
                  <a:pt x="227076" y="105410"/>
                </a:lnTo>
                <a:lnTo>
                  <a:pt x="226060" y="105410"/>
                </a:lnTo>
                <a:lnTo>
                  <a:pt x="225171" y="106679"/>
                </a:lnTo>
                <a:lnTo>
                  <a:pt x="224409" y="106679"/>
                </a:lnTo>
                <a:lnTo>
                  <a:pt x="223520" y="107950"/>
                </a:lnTo>
                <a:lnTo>
                  <a:pt x="222758" y="109219"/>
                </a:lnTo>
                <a:lnTo>
                  <a:pt x="221996" y="109219"/>
                </a:lnTo>
                <a:lnTo>
                  <a:pt x="220726" y="111760"/>
                </a:lnTo>
                <a:lnTo>
                  <a:pt x="220091" y="111760"/>
                </a:lnTo>
                <a:lnTo>
                  <a:pt x="218948" y="115569"/>
                </a:lnTo>
                <a:lnTo>
                  <a:pt x="218440" y="116839"/>
                </a:lnTo>
                <a:lnTo>
                  <a:pt x="218059" y="118110"/>
                </a:lnTo>
                <a:lnTo>
                  <a:pt x="218059" y="121919"/>
                </a:lnTo>
                <a:lnTo>
                  <a:pt x="218186" y="123189"/>
                </a:lnTo>
                <a:lnTo>
                  <a:pt x="218567" y="124460"/>
                </a:lnTo>
                <a:lnTo>
                  <a:pt x="218821" y="125729"/>
                </a:lnTo>
                <a:lnTo>
                  <a:pt x="219329" y="125729"/>
                </a:lnTo>
                <a:lnTo>
                  <a:pt x="219837" y="127000"/>
                </a:lnTo>
                <a:lnTo>
                  <a:pt x="220472" y="128269"/>
                </a:lnTo>
                <a:lnTo>
                  <a:pt x="221996" y="130810"/>
                </a:lnTo>
                <a:lnTo>
                  <a:pt x="222885" y="132079"/>
                </a:lnTo>
                <a:lnTo>
                  <a:pt x="223901" y="133350"/>
                </a:lnTo>
                <a:lnTo>
                  <a:pt x="225933" y="134619"/>
                </a:lnTo>
                <a:lnTo>
                  <a:pt x="227076" y="135889"/>
                </a:lnTo>
                <a:lnTo>
                  <a:pt x="229616" y="137160"/>
                </a:lnTo>
                <a:lnTo>
                  <a:pt x="211201" y="186689"/>
                </a:lnTo>
                <a:lnTo>
                  <a:pt x="209042" y="187960"/>
                </a:lnTo>
                <a:lnTo>
                  <a:pt x="207010" y="187960"/>
                </a:lnTo>
                <a:lnTo>
                  <a:pt x="203200" y="189229"/>
                </a:lnTo>
                <a:lnTo>
                  <a:pt x="231901" y="189229"/>
                </a:lnTo>
                <a:lnTo>
                  <a:pt x="230251" y="187960"/>
                </a:lnTo>
                <a:lnTo>
                  <a:pt x="247904" y="140969"/>
                </a:lnTo>
                <a:lnTo>
                  <a:pt x="250571" y="140969"/>
                </a:lnTo>
                <a:lnTo>
                  <a:pt x="251841" y="139700"/>
                </a:lnTo>
                <a:lnTo>
                  <a:pt x="256667" y="139700"/>
                </a:lnTo>
                <a:lnTo>
                  <a:pt x="257937" y="138429"/>
                </a:lnTo>
                <a:lnTo>
                  <a:pt x="258953" y="138429"/>
                </a:lnTo>
                <a:lnTo>
                  <a:pt x="260096" y="137160"/>
                </a:lnTo>
                <a:lnTo>
                  <a:pt x="262128" y="137160"/>
                </a:lnTo>
                <a:lnTo>
                  <a:pt x="264160" y="135889"/>
                </a:lnTo>
                <a:lnTo>
                  <a:pt x="265049" y="134619"/>
                </a:lnTo>
                <a:lnTo>
                  <a:pt x="265938" y="134619"/>
                </a:lnTo>
                <a:lnTo>
                  <a:pt x="266827" y="133350"/>
                </a:lnTo>
                <a:lnTo>
                  <a:pt x="267462" y="133350"/>
                </a:lnTo>
                <a:lnTo>
                  <a:pt x="268351" y="132079"/>
                </a:lnTo>
                <a:lnTo>
                  <a:pt x="269621" y="130810"/>
                </a:lnTo>
                <a:lnTo>
                  <a:pt x="270891" y="128269"/>
                </a:lnTo>
                <a:lnTo>
                  <a:pt x="271399" y="128269"/>
                </a:lnTo>
                <a:lnTo>
                  <a:pt x="272542" y="125729"/>
                </a:lnTo>
                <a:lnTo>
                  <a:pt x="273050" y="123189"/>
                </a:lnTo>
                <a:lnTo>
                  <a:pt x="273177" y="121919"/>
                </a:lnTo>
                <a:lnTo>
                  <a:pt x="273304" y="119379"/>
                </a:lnTo>
                <a:lnTo>
                  <a:pt x="272923" y="116839"/>
                </a:lnTo>
                <a:lnTo>
                  <a:pt x="272161" y="114300"/>
                </a:lnTo>
                <a:lnTo>
                  <a:pt x="271907" y="114300"/>
                </a:lnTo>
                <a:lnTo>
                  <a:pt x="271399" y="113029"/>
                </a:lnTo>
                <a:lnTo>
                  <a:pt x="317373" y="83819"/>
                </a:lnTo>
                <a:lnTo>
                  <a:pt x="305054" y="72389"/>
                </a:lnTo>
                <a:close/>
              </a:path>
              <a:path w="528955" h="396239">
                <a:moveTo>
                  <a:pt x="155575" y="149860"/>
                </a:moveTo>
                <a:lnTo>
                  <a:pt x="118364" y="149860"/>
                </a:lnTo>
                <a:lnTo>
                  <a:pt x="117475" y="151129"/>
                </a:lnTo>
                <a:lnTo>
                  <a:pt x="156464" y="151129"/>
                </a:lnTo>
                <a:lnTo>
                  <a:pt x="155575" y="149860"/>
                </a:lnTo>
                <a:close/>
              </a:path>
              <a:path w="528955" h="396239">
                <a:moveTo>
                  <a:pt x="153543" y="148589"/>
                </a:moveTo>
                <a:lnTo>
                  <a:pt x="120396" y="148589"/>
                </a:lnTo>
                <a:lnTo>
                  <a:pt x="119380" y="149860"/>
                </a:lnTo>
                <a:lnTo>
                  <a:pt x="154559" y="149860"/>
                </a:lnTo>
                <a:lnTo>
                  <a:pt x="153543" y="148589"/>
                </a:lnTo>
                <a:close/>
              </a:path>
              <a:path w="528955" h="396239">
                <a:moveTo>
                  <a:pt x="150241" y="147319"/>
                </a:moveTo>
                <a:lnTo>
                  <a:pt x="123825" y="147319"/>
                </a:lnTo>
                <a:lnTo>
                  <a:pt x="121539" y="148589"/>
                </a:lnTo>
                <a:lnTo>
                  <a:pt x="151257" y="148589"/>
                </a:lnTo>
                <a:lnTo>
                  <a:pt x="150241" y="147319"/>
                </a:lnTo>
                <a:close/>
              </a:path>
              <a:path w="528955" h="396239">
                <a:moveTo>
                  <a:pt x="147828" y="146050"/>
                </a:moveTo>
                <a:lnTo>
                  <a:pt x="126238" y="146050"/>
                </a:lnTo>
                <a:lnTo>
                  <a:pt x="125095" y="147319"/>
                </a:lnTo>
                <a:lnTo>
                  <a:pt x="148971" y="147319"/>
                </a:lnTo>
                <a:lnTo>
                  <a:pt x="147828" y="146050"/>
                </a:lnTo>
                <a:close/>
              </a:path>
              <a:path w="528955" h="396239">
                <a:moveTo>
                  <a:pt x="141224" y="144779"/>
                </a:moveTo>
                <a:lnTo>
                  <a:pt x="132842" y="144779"/>
                </a:lnTo>
                <a:lnTo>
                  <a:pt x="131445" y="146050"/>
                </a:lnTo>
                <a:lnTo>
                  <a:pt x="142621" y="146050"/>
                </a:lnTo>
                <a:lnTo>
                  <a:pt x="141224" y="144779"/>
                </a:lnTo>
                <a:close/>
              </a:path>
              <a:path w="528955" h="396239">
                <a:moveTo>
                  <a:pt x="254381" y="100329"/>
                </a:moveTo>
                <a:lnTo>
                  <a:pt x="236220" y="100329"/>
                </a:lnTo>
                <a:lnTo>
                  <a:pt x="234823" y="101600"/>
                </a:lnTo>
                <a:lnTo>
                  <a:pt x="256032" y="101600"/>
                </a:lnTo>
                <a:lnTo>
                  <a:pt x="254381" y="100329"/>
                </a:lnTo>
                <a:close/>
              </a:path>
              <a:path w="528955" h="396239">
                <a:moveTo>
                  <a:pt x="247523" y="99060"/>
                </a:moveTo>
                <a:lnTo>
                  <a:pt x="244221" y="99060"/>
                </a:lnTo>
                <a:lnTo>
                  <a:pt x="240157" y="100329"/>
                </a:lnTo>
                <a:lnTo>
                  <a:pt x="249301" y="100329"/>
                </a:lnTo>
                <a:lnTo>
                  <a:pt x="247523" y="99060"/>
                </a:lnTo>
                <a:close/>
              </a:path>
              <a:path w="528955" h="396239">
                <a:moveTo>
                  <a:pt x="250317" y="3810"/>
                </a:moveTo>
                <a:lnTo>
                  <a:pt x="161925" y="3810"/>
                </a:lnTo>
                <a:lnTo>
                  <a:pt x="147447" y="7619"/>
                </a:lnTo>
                <a:lnTo>
                  <a:pt x="264795" y="7619"/>
                </a:lnTo>
                <a:lnTo>
                  <a:pt x="250317" y="3810"/>
                </a:lnTo>
                <a:close/>
              </a:path>
              <a:path w="528955" h="396239">
                <a:moveTo>
                  <a:pt x="230886" y="1269"/>
                </a:moveTo>
                <a:lnTo>
                  <a:pt x="181356" y="1269"/>
                </a:lnTo>
                <a:lnTo>
                  <a:pt x="171577" y="2539"/>
                </a:lnTo>
                <a:lnTo>
                  <a:pt x="166751" y="3810"/>
                </a:lnTo>
                <a:lnTo>
                  <a:pt x="245491" y="3810"/>
                </a:lnTo>
                <a:lnTo>
                  <a:pt x="240538" y="2539"/>
                </a:lnTo>
                <a:lnTo>
                  <a:pt x="230886" y="1269"/>
                </a:lnTo>
                <a:close/>
              </a:path>
              <a:path w="528955" h="396239">
                <a:moveTo>
                  <a:pt x="211074" y="0"/>
                </a:moveTo>
                <a:lnTo>
                  <a:pt x="201168" y="0"/>
                </a:lnTo>
                <a:lnTo>
                  <a:pt x="196215" y="1269"/>
                </a:lnTo>
                <a:lnTo>
                  <a:pt x="216027" y="1269"/>
                </a:lnTo>
                <a:lnTo>
                  <a:pt x="211074" y="0"/>
                </a:lnTo>
                <a:close/>
              </a:path>
            </a:pathLst>
          </a:custGeom>
          <a:solidFill>
            <a:srgbClr val="FFFFFF"/>
          </a:solidFill>
        </p:spPr>
        <p:txBody>
          <a:bodyPr wrap="square" lIns="0" tIns="0" rIns="0" bIns="0" rtlCol="0"/>
          <a:lstStyle/>
          <a:p>
            <a:endParaRPr sz="1350"/>
          </a:p>
        </p:txBody>
      </p:sp>
      <p:sp>
        <p:nvSpPr>
          <p:cNvPr id="15" name="object 15"/>
          <p:cNvSpPr/>
          <p:nvPr/>
        </p:nvSpPr>
        <p:spPr>
          <a:xfrm>
            <a:off x="2799731" y="1930527"/>
            <a:ext cx="3144202" cy="3497704"/>
          </a:xfrm>
          <a:prstGeom prst="rect">
            <a:avLst/>
          </a:prstGeom>
          <a:blipFill>
            <a:blip r:embed="rId2" cstate="print"/>
            <a:stretch>
              <a:fillRect/>
            </a:stretch>
          </a:blipFill>
        </p:spPr>
        <p:txBody>
          <a:bodyPr wrap="square" lIns="0" tIns="0" rIns="0" bIns="0" rtlCol="0"/>
          <a:lstStyle/>
          <a:p>
            <a:endParaRPr sz="1350"/>
          </a:p>
        </p:txBody>
      </p:sp>
      <p:sp>
        <p:nvSpPr>
          <p:cNvPr id="16" name="object 16"/>
          <p:cNvSpPr txBox="1"/>
          <p:nvPr/>
        </p:nvSpPr>
        <p:spPr>
          <a:xfrm>
            <a:off x="3691699" y="1936966"/>
            <a:ext cx="250031" cy="286617"/>
          </a:xfrm>
          <a:prstGeom prst="rect">
            <a:avLst/>
          </a:prstGeom>
        </p:spPr>
        <p:txBody>
          <a:bodyPr vert="horz" wrap="square" lIns="0" tIns="9525" rIns="0" bIns="0" rtlCol="0">
            <a:spAutoFit/>
          </a:bodyPr>
          <a:lstStyle/>
          <a:p>
            <a:pPr marL="9525">
              <a:spcBef>
                <a:spcPts val="75"/>
              </a:spcBef>
            </a:pPr>
            <a:r>
              <a:rPr spc="-98" dirty="0">
                <a:solidFill>
                  <a:srgbClr val="FFFFFF"/>
                </a:solidFill>
                <a:latin typeface="Arial"/>
                <a:cs typeface="Arial"/>
              </a:rPr>
              <a:t>01</a:t>
            </a:r>
            <a:endParaRPr>
              <a:latin typeface="Arial"/>
              <a:cs typeface="Arial"/>
            </a:endParaRPr>
          </a:p>
        </p:txBody>
      </p:sp>
      <p:sp>
        <p:nvSpPr>
          <p:cNvPr id="17" name="object 17"/>
          <p:cNvSpPr/>
          <p:nvPr/>
        </p:nvSpPr>
        <p:spPr>
          <a:xfrm>
            <a:off x="5800105" y="1930527"/>
            <a:ext cx="3144203" cy="3497704"/>
          </a:xfrm>
          <a:prstGeom prst="rect">
            <a:avLst/>
          </a:prstGeom>
          <a:blipFill>
            <a:blip r:embed="rId3" cstate="print"/>
            <a:stretch>
              <a:fillRect/>
            </a:stretch>
          </a:blipFill>
        </p:spPr>
        <p:txBody>
          <a:bodyPr wrap="square" lIns="0" tIns="0" rIns="0" bIns="0" rtlCol="0"/>
          <a:lstStyle/>
          <a:p>
            <a:endParaRPr sz="1350"/>
          </a:p>
        </p:txBody>
      </p:sp>
      <p:sp>
        <p:nvSpPr>
          <p:cNvPr id="18" name="object 18"/>
          <p:cNvSpPr txBox="1"/>
          <p:nvPr/>
        </p:nvSpPr>
        <p:spPr>
          <a:xfrm>
            <a:off x="6692551" y="1936966"/>
            <a:ext cx="250031" cy="286617"/>
          </a:xfrm>
          <a:prstGeom prst="rect">
            <a:avLst/>
          </a:prstGeom>
        </p:spPr>
        <p:txBody>
          <a:bodyPr vert="horz" wrap="square" lIns="0" tIns="9525" rIns="0" bIns="0" rtlCol="0">
            <a:spAutoFit/>
          </a:bodyPr>
          <a:lstStyle/>
          <a:p>
            <a:pPr marL="9525">
              <a:spcBef>
                <a:spcPts val="75"/>
              </a:spcBef>
            </a:pPr>
            <a:r>
              <a:rPr spc="-98" dirty="0">
                <a:solidFill>
                  <a:srgbClr val="FFFFFF"/>
                </a:solidFill>
                <a:latin typeface="Arial"/>
                <a:cs typeface="Arial"/>
              </a:rPr>
              <a:t>02</a:t>
            </a:r>
            <a:endParaRPr>
              <a:latin typeface="Arial"/>
              <a:cs typeface="Arial"/>
            </a:endParaRPr>
          </a:p>
        </p:txBody>
      </p:sp>
      <p:sp>
        <p:nvSpPr>
          <p:cNvPr id="19" name="object 19"/>
          <p:cNvSpPr txBox="1"/>
          <p:nvPr/>
        </p:nvSpPr>
        <p:spPr>
          <a:xfrm>
            <a:off x="4829461" y="3668839"/>
            <a:ext cx="250031" cy="286617"/>
          </a:xfrm>
          <a:prstGeom prst="rect">
            <a:avLst/>
          </a:prstGeom>
        </p:spPr>
        <p:txBody>
          <a:bodyPr vert="horz" wrap="square" lIns="0" tIns="9525" rIns="0" bIns="0" rtlCol="0">
            <a:spAutoFit/>
          </a:bodyPr>
          <a:lstStyle/>
          <a:p>
            <a:pPr marL="9525">
              <a:spcBef>
                <a:spcPts val="75"/>
              </a:spcBef>
            </a:pPr>
            <a:r>
              <a:rPr spc="-94" dirty="0">
                <a:solidFill>
                  <a:srgbClr val="FFFFFF"/>
                </a:solidFill>
                <a:latin typeface="Arial"/>
                <a:cs typeface="Arial"/>
              </a:rPr>
              <a:t>03</a:t>
            </a:r>
            <a:endParaRPr>
              <a:latin typeface="Arial"/>
              <a:cs typeface="Arial"/>
            </a:endParaRPr>
          </a:p>
        </p:txBody>
      </p:sp>
      <p:sp>
        <p:nvSpPr>
          <p:cNvPr id="20" name="object 20"/>
          <p:cNvSpPr txBox="1"/>
          <p:nvPr/>
        </p:nvSpPr>
        <p:spPr>
          <a:xfrm>
            <a:off x="7830313" y="3668839"/>
            <a:ext cx="250031" cy="286617"/>
          </a:xfrm>
          <a:prstGeom prst="rect">
            <a:avLst/>
          </a:prstGeom>
        </p:spPr>
        <p:txBody>
          <a:bodyPr vert="horz" wrap="square" lIns="0" tIns="9525" rIns="0" bIns="0" rtlCol="0">
            <a:spAutoFit/>
          </a:bodyPr>
          <a:lstStyle/>
          <a:p>
            <a:pPr marL="9525">
              <a:spcBef>
                <a:spcPts val="75"/>
              </a:spcBef>
            </a:pPr>
            <a:r>
              <a:rPr spc="-94" dirty="0">
                <a:solidFill>
                  <a:srgbClr val="FFFFFF"/>
                </a:solidFill>
                <a:latin typeface="Arial"/>
                <a:cs typeface="Arial"/>
              </a:rPr>
              <a:t>04</a:t>
            </a:r>
            <a:endParaRPr>
              <a:latin typeface="Arial"/>
              <a:cs typeface="Arial"/>
            </a:endParaRPr>
          </a:p>
        </p:txBody>
      </p:sp>
    </p:spTree>
    <p:extLst>
      <p:ext uri="{BB962C8B-B14F-4D97-AF65-F5344CB8AC3E}">
        <p14:creationId xmlns:p14="http://schemas.microsoft.com/office/powerpoint/2010/main" val="18644306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34950" y="1507617"/>
            <a:ext cx="8409146" cy="288131"/>
          </a:xfrm>
          <a:custGeom>
            <a:avLst/>
            <a:gdLst/>
            <a:ahLst/>
            <a:cxnLst/>
            <a:rect l="l" t="t" r="r" b="b"/>
            <a:pathLst>
              <a:path w="11212195" h="384175">
                <a:moveTo>
                  <a:pt x="0" y="384048"/>
                </a:moveTo>
                <a:lnTo>
                  <a:pt x="11212068" y="384048"/>
                </a:lnTo>
                <a:lnTo>
                  <a:pt x="11212068" y="0"/>
                </a:lnTo>
                <a:lnTo>
                  <a:pt x="0" y="0"/>
                </a:lnTo>
                <a:lnTo>
                  <a:pt x="0" y="384048"/>
                </a:lnTo>
                <a:close/>
              </a:path>
            </a:pathLst>
          </a:custGeom>
          <a:solidFill>
            <a:srgbClr val="E74541"/>
          </a:solidFill>
        </p:spPr>
        <p:txBody>
          <a:bodyPr wrap="square" lIns="0" tIns="0" rIns="0" bIns="0" rtlCol="0"/>
          <a:lstStyle/>
          <a:p>
            <a:endParaRPr sz="1350"/>
          </a:p>
        </p:txBody>
      </p:sp>
      <p:sp>
        <p:nvSpPr>
          <p:cNvPr id="3" name="object 3"/>
          <p:cNvSpPr txBox="1">
            <a:spLocks noGrp="1"/>
          </p:cNvSpPr>
          <p:nvPr>
            <p:ph type="title"/>
          </p:nvPr>
        </p:nvSpPr>
        <p:spPr>
          <a:xfrm>
            <a:off x="981930" y="1039940"/>
            <a:ext cx="2005893" cy="471283"/>
          </a:xfrm>
          <a:prstGeom prst="rect">
            <a:avLst/>
          </a:prstGeom>
        </p:spPr>
        <p:txBody>
          <a:bodyPr vert="horz" wrap="square" lIns="0" tIns="9525" rIns="0" bIns="0" numCol="1" rtlCol="0" anchor="t" anchorCtr="0" compatLnSpc="1">
            <a:prstTxWarp prst="textNoShape">
              <a:avLst/>
            </a:prstTxWarp>
            <a:spAutoFit/>
          </a:bodyPr>
          <a:lstStyle/>
          <a:p>
            <a:pPr marL="9525">
              <a:spcBef>
                <a:spcPts val="75"/>
              </a:spcBef>
            </a:pPr>
            <a:r>
              <a:rPr spc="113" dirty="0"/>
              <a:t>4</a:t>
            </a:r>
            <a:r>
              <a:rPr spc="53" dirty="0"/>
              <a:t>.</a:t>
            </a:r>
            <a:r>
              <a:rPr dirty="0"/>
              <a:t>网上访问</a:t>
            </a:r>
          </a:p>
        </p:txBody>
      </p:sp>
      <p:sp>
        <p:nvSpPr>
          <p:cNvPr id="4" name="object 4"/>
          <p:cNvSpPr/>
          <p:nvPr/>
        </p:nvSpPr>
        <p:spPr>
          <a:xfrm>
            <a:off x="1793367" y="2680335"/>
            <a:ext cx="567214" cy="567214"/>
          </a:xfrm>
          <a:custGeom>
            <a:avLst/>
            <a:gdLst/>
            <a:ahLst/>
            <a:cxnLst/>
            <a:rect l="l" t="t" r="r" b="b"/>
            <a:pathLst>
              <a:path w="756285" h="756285">
                <a:moveTo>
                  <a:pt x="0" y="755903"/>
                </a:moveTo>
                <a:lnTo>
                  <a:pt x="755904" y="755903"/>
                </a:lnTo>
                <a:lnTo>
                  <a:pt x="755904" y="0"/>
                </a:lnTo>
                <a:lnTo>
                  <a:pt x="0" y="0"/>
                </a:lnTo>
                <a:lnTo>
                  <a:pt x="0" y="755903"/>
                </a:lnTo>
                <a:close/>
              </a:path>
            </a:pathLst>
          </a:custGeom>
          <a:solidFill>
            <a:srgbClr val="EA5B57"/>
          </a:solidFill>
        </p:spPr>
        <p:txBody>
          <a:bodyPr wrap="square" lIns="0" tIns="0" rIns="0" bIns="0" rtlCol="0"/>
          <a:lstStyle/>
          <a:p>
            <a:endParaRPr sz="1350"/>
          </a:p>
        </p:txBody>
      </p:sp>
      <p:sp>
        <p:nvSpPr>
          <p:cNvPr id="5" name="object 5"/>
          <p:cNvSpPr/>
          <p:nvPr/>
        </p:nvSpPr>
        <p:spPr>
          <a:xfrm>
            <a:off x="2143602" y="332565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6" name="object 6"/>
          <p:cNvSpPr/>
          <p:nvPr/>
        </p:nvSpPr>
        <p:spPr>
          <a:xfrm>
            <a:off x="2443496" y="3023234"/>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7" name="object 7"/>
          <p:cNvSpPr/>
          <p:nvPr/>
        </p:nvSpPr>
        <p:spPr>
          <a:xfrm>
            <a:off x="1693926" y="332565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8" name="object 8"/>
          <p:cNvSpPr/>
          <p:nvPr/>
        </p:nvSpPr>
        <p:spPr>
          <a:xfrm>
            <a:off x="1701022" y="3023234"/>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9" name="object 9"/>
          <p:cNvSpPr/>
          <p:nvPr/>
        </p:nvSpPr>
        <p:spPr>
          <a:xfrm>
            <a:off x="2443496" y="2589847"/>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10" name="object 10"/>
          <p:cNvSpPr/>
          <p:nvPr/>
        </p:nvSpPr>
        <p:spPr>
          <a:xfrm>
            <a:off x="2143602" y="258270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1" name="object 11"/>
          <p:cNvSpPr/>
          <p:nvPr/>
        </p:nvSpPr>
        <p:spPr>
          <a:xfrm>
            <a:off x="1701022" y="2589847"/>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12" name="object 12"/>
          <p:cNvSpPr/>
          <p:nvPr/>
        </p:nvSpPr>
        <p:spPr>
          <a:xfrm>
            <a:off x="1693926" y="258270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3" name="object 13"/>
          <p:cNvSpPr/>
          <p:nvPr/>
        </p:nvSpPr>
        <p:spPr>
          <a:xfrm>
            <a:off x="1793367" y="4370832"/>
            <a:ext cx="567214" cy="567214"/>
          </a:xfrm>
          <a:custGeom>
            <a:avLst/>
            <a:gdLst/>
            <a:ahLst/>
            <a:cxnLst/>
            <a:rect l="l" t="t" r="r" b="b"/>
            <a:pathLst>
              <a:path w="756285" h="756285">
                <a:moveTo>
                  <a:pt x="0" y="755904"/>
                </a:moveTo>
                <a:lnTo>
                  <a:pt x="755904" y="755904"/>
                </a:lnTo>
                <a:lnTo>
                  <a:pt x="755904" y="0"/>
                </a:lnTo>
                <a:lnTo>
                  <a:pt x="0" y="0"/>
                </a:lnTo>
                <a:lnTo>
                  <a:pt x="0" y="755904"/>
                </a:lnTo>
                <a:close/>
              </a:path>
            </a:pathLst>
          </a:custGeom>
          <a:solidFill>
            <a:srgbClr val="D15E94"/>
          </a:solidFill>
        </p:spPr>
        <p:txBody>
          <a:bodyPr wrap="square" lIns="0" tIns="0" rIns="0" bIns="0" rtlCol="0"/>
          <a:lstStyle/>
          <a:p>
            <a:endParaRPr sz="1350"/>
          </a:p>
        </p:txBody>
      </p:sp>
      <p:sp>
        <p:nvSpPr>
          <p:cNvPr id="14" name="object 14"/>
          <p:cNvSpPr/>
          <p:nvPr/>
        </p:nvSpPr>
        <p:spPr>
          <a:xfrm>
            <a:off x="2143602" y="5016341"/>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15" name="object 15"/>
          <p:cNvSpPr/>
          <p:nvPr/>
        </p:nvSpPr>
        <p:spPr>
          <a:xfrm>
            <a:off x="2443496" y="4713922"/>
            <a:ext cx="0" cy="295275"/>
          </a:xfrm>
          <a:custGeom>
            <a:avLst/>
            <a:gdLst/>
            <a:ahLst/>
            <a:cxnLst/>
            <a:rect l="l" t="t" r="r" b="b"/>
            <a:pathLst>
              <a:path h="393700">
                <a:moveTo>
                  <a:pt x="0" y="0"/>
                </a:moveTo>
                <a:lnTo>
                  <a:pt x="0" y="393700"/>
                </a:lnTo>
              </a:path>
            </a:pathLst>
          </a:custGeom>
          <a:ln w="18922">
            <a:solidFill>
              <a:srgbClr val="D15E94"/>
            </a:solidFill>
          </a:ln>
        </p:spPr>
        <p:txBody>
          <a:bodyPr wrap="square" lIns="0" tIns="0" rIns="0" bIns="0" rtlCol="0"/>
          <a:lstStyle/>
          <a:p>
            <a:endParaRPr sz="1350"/>
          </a:p>
        </p:txBody>
      </p:sp>
      <p:sp>
        <p:nvSpPr>
          <p:cNvPr id="16" name="object 16"/>
          <p:cNvSpPr/>
          <p:nvPr/>
        </p:nvSpPr>
        <p:spPr>
          <a:xfrm>
            <a:off x="1693926" y="5016341"/>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17" name="object 17"/>
          <p:cNvSpPr/>
          <p:nvPr/>
        </p:nvSpPr>
        <p:spPr>
          <a:xfrm>
            <a:off x="1701022" y="4713922"/>
            <a:ext cx="0" cy="295275"/>
          </a:xfrm>
          <a:custGeom>
            <a:avLst/>
            <a:gdLst/>
            <a:ahLst/>
            <a:cxnLst/>
            <a:rect l="l" t="t" r="r" b="b"/>
            <a:pathLst>
              <a:path h="393700">
                <a:moveTo>
                  <a:pt x="0" y="0"/>
                </a:moveTo>
                <a:lnTo>
                  <a:pt x="0" y="393700"/>
                </a:lnTo>
              </a:path>
            </a:pathLst>
          </a:custGeom>
          <a:ln w="18923">
            <a:solidFill>
              <a:srgbClr val="D15E94"/>
            </a:solidFill>
          </a:ln>
        </p:spPr>
        <p:txBody>
          <a:bodyPr wrap="square" lIns="0" tIns="0" rIns="0" bIns="0" rtlCol="0"/>
          <a:lstStyle/>
          <a:p>
            <a:endParaRPr sz="1350"/>
          </a:p>
        </p:txBody>
      </p:sp>
      <p:sp>
        <p:nvSpPr>
          <p:cNvPr id="18" name="object 18"/>
          <p:cNvSpPr/>
          <p:nvPr/>
        </p:nvSpPr>
        <p:spPr>
          <a:xfrm>
            <a:off x="2443496" y="4279582"/>
            <a:ext cx="0" cy="296228"/>
          </a:xfrm>
          <a:custGeom>
            <a:avLst/>
            <a:gdLst/>
            <a:ahLst/>
            <a:cxnLst/>
            <a:rect l="l" t="t" r="r" b="b"/>
            <a:pathLst>
              <a:path h="394970">
                <a:moveTo>
                  <a:pt x="0" y="0"/>
                </a:moveTo>
                <a:lnTo>
                  <a:pt x="0" y="394970"/>
                </a:lnTo>
              </a:path>
            </a:pathLst>
          </a:custGeom>
          <a:ln w="18922">
            <a:solidFill>
              <a:srgbClr val="D15E94"/>
            </a:solidFill>
          </a:ln>
        </p:spPr>
        <p:txBody>
          <a:bodyPr wrap="square" lIns="0" tIns="0" rIns="0" bIns="0" rtlCol="0"/>
          <a:lstStyle/>
          <a:p>
            <a:endParaRPr sz="1350"/>
          </a:p>
        </p:txBody>
      </p:sp>
      <p:sp>
        <p:nvSpPr>
          <p:cNvPr id="19" name="object 19"/>
          <p:cNvSpPr/>
          <p:nvPr/>
        </p:nvSpPr>
        <p:spPr>
          <a:xfrm>
            <a:off x="2143602" y="4272438"/>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20" name="object 20"/>
          <p:cNvSpPr/>
          <p:nvPr/>
        </p:nvSpPr>
        <p:spPr>
          <a:xfrm>
            <a:off x="1701022" y="4279582"/>
            <a:ext cx="0" cy="296228"/>
          </a:xfrm>
          <a:custGeom>
            <a:avLst/>
            <a:gdLst/>
            <a:ahLst/>
            <a:cxnLst/>
            <a:rect l="l" t="t" r="r" b="b"/>
            <a:pathLst>
              <a:path h="394970">
                <a:moveTo>
                  <a:pt x="0" y="0"/>
                </a:moveTo>
                <a:lnTo>
                  <a:pt x="0" y="394970"/>
                </a:lnTo>
              </a:path>
            </a:pathLst>
          </a:custGeom>
          <a:ln w="18923">
            <a:solidFill>
              <a:srgbClr val="D15E94"/>
            </a:solidFill>
          </a:ln>
        </p:spPr>
        <p:txBody>
          <a:bodyPr wrap="square" lIns="0" tIns="0" rIns="0" bIns="0" rtlCol="0"/>
          <a:lstStyle/>
          <a:p>
            <a:endParaRPr sz="1350"/>
          </a:p>
        </p:txBody>
      </p:sp>
      <p:sp>
        <p:nvSpPr>
          <p:cNvPr id="21" name="object 21"/>
          <p:cNvSpPr/>
          <p:nvPr/>
        </p:nvSpPr>
        <p:spPr>
          <a:xfrm>
            <a:off x="1693926" y="4272438"/>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22" name="object 22"/>
          <p:cNvSpPr/>
          <p:nvPr/>
        </p:nvSpPr>
        <p:spPr>
          <a:xfrm>
            <a:off x="1875695" y="2807398"/>
            <a:ext cx="398145" cy="298133"/>
          </a:xfrm>
          <a:custGeom>
            <a:avLst/>
            <a:gdLst/>
            <a:ahLst/>
            <a:cxnLst/>
            <a:rect l="l" t="t" r="r" b="b"/>
            <a:pathLst>
              <a:path w="530860" h="397510">
                <a:moveTo>
                  <a:pt x="487510" y="396239"/>
                </a:moveTo>
                <a:lnTo>
                  <a:pt x="460459" y="396239"/>
                </a:lnTo>
                <a:lnTo>
                  <a:pt x="462872" y="397510"/>
                </a:lnTo>
                <a:lnTo>
                  <a:pt x="482811" y="397510"/>
                </a:lnTo>
                <a:lnTo>
                  <a:pt x="487510" y="396239"/>
                </a:lnTo>
                <a:close/>
              </a:path>
              <a:path w="530860" h="397510">
                <a:moveTo>
                  <a:pt x="496527" y="393700"/>
                </a:moveTo>
                <a:lnTo>
                  <a:pt x="450553" y="393700"/>
                </a:lnTo>
                <a:lnTo>
                  <a:pt x="452966" y="394970"/>
                </a:lnTo>
                <a:lnTo>
                  <a:pt x="455379" y="394970"/>
                </a:lnTo>
                <a:lnTo>
                  <a:pt x="457919" y="396239"/>
                </a:lnTo>
                <a:lnTo>
                  <a:pt x="492209" y="396239"/>
                </a:lnTo>
                <a:lnTo>
                  <a:pt x="496527" y="393700"/>
                </a:lnTo>
                <a:close/>
              </a:path>
              <a:path w="530860" h="397510">
                <a:moveTo>
                  <a:pt x="466735" y="290830"/>
                </a:moveTo>
                <a:lnTo>
                  <a:pt x="307551" y="290830"/>
                </a:lnTo>
                <a:lnTo>
                  <a:pt x="432265" y="384810"/>
                </a:lnTo>
                <a:lnTo>
                  <a:pt x="434297" y="386080"/>
                </a:lnTo>
                <a:lnTo>
                  <a:pt x="436456" y="387350"/>
                </a:lnTo>
                <a:lnTo>
                  <a:pt x="438742" y="388620"/>
                </a:lnTo>
                <a:lnTo>
                  <a:pt x="440901" y="389889"/>
                </a:lnTo>
                <a:lnTo>
                  <a:pt x="443314" y="391160"/>
                </a:lnTo>
                <a:lnTo>
                  <a:pt x="445600" y="392430"/>
                </a:lnTo>
                <a:lnTo>
                  <a:pt x="448013" y="393700"/>
                </a:lnTo>
                <a:lnTo>
                  <a:pt x="498559" y="393700"/>
                </a:lnTo>
                <a:lnTo>
                  <a:pt x="502623" y="391160"/>
                </a:lnTo>
                <a:lnTo>
                  <a:pt x="526118" y="370839"/>
                </a:lnTo>
                <a:lnTo>
                  <a:pt x="527896" y="368300"/>
                </a:lnTo>
                <a:lnTo>
                  <a:pt x="528658" y="365760"/>
                </a:lnTo>
                <a:lnTo>
                  <a:pt x="529293" y="364489"/>
                </a:lnTo>
                <a:lnTo>
                  <a:pt x="529674" y="361950"/>
                </a:lnTo>
                <a:lnTo>
                  <a:pt x="530055" y="360680"/>
                </a:lnTo>
                <a:lnTo>
                  <a:pt x="530309" y="356870"/>
                </a:lnTo>
                <a:lnTo>
                  <a:pt x="530309" y="355600"/>
                </a:lnTo>
                <a:lnTo>
                  <a:pt x="530182" y="353060"/>
                </a:lnTo>
                <a:lnTo>
                  <a:pt x="529928" y="351789"/>
                </a:lnTo>
                <a:lnTo>
                  <a:pt x="529547" y="349250"/>
                </a:lnTo>
                <a:lnTo>
                  <a:pt x="528531" y="345439"/>
                </a:lnTo>
                <a:lnTo>
                  <a:pt x="527769" y="344170"/>
                </a:lnTo>
                <a:lnTo>
                  <a:pt x="526880" y="341630"/>
                </a:lnTo>
                <a:lnTo>
                  <a:pt x="525991" y="340360"/>
                </a:lnTo>
                <a:lnTo>
                  <a:pt x="524848" y="337820"/>
                </a:lnTo>
                <a:lnTo>
                  <a:pt x="523705" y="336550"/>
                </a:lnTo>
                <a:lnTo>
                  <a:pt x="520911" y="332739"/>
                </a:lnTo>
                <a:lnTo>
                  <a:pt x="519387" y="331470"/>
                </a:lnTo>
                <a:lnTo>
                  <a:pt x="517736" y="328930"/>
                </a:lnTo>
                <a:lnTo>
                  <a:pt x="515831" y="327660"/>
                </a:lnTo>
                <a:lnTo>
                  <a:pt x="514053" y="326389"/>
                </a:lnTo>
                <a:lnTo>
                  <a:pt x="466735" y="290830"/>
                </a:lnTo>
                <a:close/>
              </a:path>
              <a:path w="530860" h="397510">
                <a:moveTo>
                  <a:pt x="220683" y="309880"/>
                </a:moveTo>
                <a:lnTo>
                  <a:pt x="196045" y="309880"/>
                </a:lnTo>
                <a:lnTo>
                  <a:pt x="204173" y="311150"/>
                </a:lnTo>
                <a:lnTo>
                  <a:pt x="208364" y="311150"/>
                </a:lnTo>
                <a:lnTo>
                  <a:pt x="220683" y="309880"/>
                </a:lnTo>
                <a:close/>
              </a:path>
              <a:path w="530860" h="397510">
                <a:moveTo>
                  <a:pt x="237066" y="308610"/>
                </a:moveTo>
                <a:lnTo>
                  <a:pt x="175598" y="308610"/>
                </a:lnTo>
                <a:lnTo>
                  <a:pt x="183726" y="309880"/>
                </a:lnTo>
                <a:lnTo>
                  <a:pt x="228938" y="309880"/>
                </a:lnTo>
                <a:lnTo>
                  <a:pt x="237066" y="308610"/>
                </a:lnTo>
                <a:close/>
              </a:path>
              <a:path w="530860" h="397510">
                <a:moveTo>
                  <a:pt x="260815" y="5080"/>
                </a:moveTo>
                <a:lnTo>
                  <a:pt x="152738" y="5080"/>
                </a:lnTo>
                <a:lnTo>
                  <a:pt x="124290" y="12700"/>
                </a:lnTo>
                <a:lnTo>
                  <a:pt x="119718" y="15239"/>
                </a:lnTo>
                <a:lnTo>
                  <a:pt x="110701" y="17780"/>
                </a:lnTo>
                <a:lnTo>
                  <a:pt x="106129" y="20320"/>
                </a:lnTo>
                <a:lnTo>
                  <a:pt x="101684" y="21589"/>
                </a:lnTo>
                <a:lnTo>
                  <a:pt x="97366" y="24130"/>
                </a:lnTo>
                <a:lnTo>
                  <a:pt x="92921" y="25400"/>
                </a:lnTo>
                <a:lnTo>
                  <a:pt x="80348" y="33020"/>
                </a:lnTo>
                <a:lnTo>
                  <a:pt x="68156" y="40639"/>
                </a:lnTo>
                <a:lnTo>
                  <a:pt x="64473" y="43180"/>
                </a:lnTo>
                <a:lnTo>
                  <a:pt x="60536" y="45720"/>
                </a:lnTo>
                <a:lnTo>
                  <a:pt x="56853" y="48260"/>
                </a:lnTo>
                <a:lnTo>
                  <a:pt x="53170" y="52070"/>
                </a:lnTo>
                <a:lnTo>
                  <a:pt x="49741" y="54610"/>
                </a:lnTo>
                <a:lnTo>
                  <a:pt x="43137" y="60960"/>
                </a:lnTo>
                <a:lnTo>
                  <a:pt x="39962" y="63500"/>
                </a:lnTo>
                <a:lnTo>
                  <a:pt x="36914" y="67310"/>
                </a:lnTo>
                <a:lnTo>
                  <a:pt x="34120" y="69850"/>
                </a:lnTo>
                <a:lnTo>
                  <a:pt x="28532" y="76200"/>
                </a:lnTo>
                <a:lnTo>
                  <a:pt x="26119" y="80010"/>
                </a:lnTo>
                <a:lnTo>
                  <a:pt x="23579" y="83820"/>
                </a:lnTo>
                <a:lnTo>
                  <a:pt x="21420" y="86360"/>
                </a:lnTo>
                <a:lnTo>
                  <a:pt x="19134" y="90170"/>
                </a:lnTo>
                <a:lnTo>
                  <a:pt x="15070" y="96520"/>
                </a:lnTo>
                <a:lnTo>
                  <a:pt x="13292" y="100330"/>
                </a:lnTo>
                <a:lnTo>
                  <a:pt x="9990" y="107950"/>
                </a:lnTo>
                <a:lnTo>
                  <a:pt x="8466" y="111760"/>
                </a:lnTo>
                <a:lnTo>
                  <a:pt x="7196" y="114300"/>
                </a:lnTo>
                <a:lnTo>
                  <a:pt x="973" y="140970"/>
                </a:lnTo>
                <a:lnTo>
                  <a:pt x="465" y="144780"/>
                </a:lnTo>
                <a:lnTo>
                  <a:pt x="211" y="148589"/>
                </a:lnTo>
                <a:lnTo>
                  <a:pt x="110" y="151130"/>
                </a:lnTo>
                <a:lnTo>
                  <a:pt x="0" y="156210"/>
                </a:lnTo>
                <a:lnTo>
                  <a:pt x="169" y="161289"/>
                </a:lnTo>
                <a:lnTo>
                  <a:pt x="296" y="163830"/>
                </a:lnTo>
                <a:lnTo>
                  <a:pt x="465" y="166370"/>
                </a:lnTo>
                <a:lnTo>
                  <a:pt x="973" y="170180"/>
                </a:lnTo>
                <a:lnTo>
                  <a:pt x="1354" y="173989"/>
                </a:lnTo>
                <a:lnTo>
                  <a:pt x="2878" y="181610"/>
                </a:lnTo>
                <a:lnTo>
                  <a:pt x="3767" y="185420"/>
                </a:lnTo>
                <a:lnTo>
                  <a:pt x="4783" y="189230"/>
                </a:lnTo>
                <a:lnTo>
                  <a:pt x="5799" y="191770"/>
                </a:lnTo>
                <a:lnTo>
                  <a:pt x="7196" y="195580"/>
                </a:lnTo>
                <a:lnTo>
                  <a:pt x="8466" y="199389"/>
                </a:lnTo>
                <a:lnTo>
                  <a:pt x="9990" y="203200"/>
                </a:lnTo>
                <a:lnTo>
                  <a:pt x="13292" y="210820"/>
                </a:lnTo>
                <a:lnTo>
                  <a:pt x="15070" y="213360"/>
                </a:lnTo>
                <a:lnTo>
                  <a:pt x="19134" y="220980"/>
                </a:lnTo>
                <a:lnTo>
                  <a:pt x="21420" y="224789"/>
                </a:lnTo>
                <a:lnTo>
                  <a:pt x="23579" y="227330"/>
                </a:lnTo>
                <a:lnTo>
                  <a:pt x="26119" y="231139"/>
                </a:lnTo>
                <a:lnTo>
                  <a:pt x="28532" y="233680"/>
                </a:lnTo>
                <a:lnTo>
                  <a:pt x="34120" y="241300"/>
                </a:lnTo>
                <a:lnTo>
                  <a:pt x="36914" y="243839"/>
                </a:lnTo>
                <a:lnTo>
                  <a:pt x="43137" y="250189"/>
                </a:lnTo>
                <a:lnTo>
                  <a:pt x="49741" y="256539"/>
                </a:lnTo>
                <a:lnTo>
                  <a:pt x="53170" y="259080"/>
                </a:lnTo>
                <a:lnTo>
                  <a:pt x="56853" y="262889"/>
                </a:lnTo>
                <a:lnTo>
                  <a:pt x="60536" y="265430"/>
                </a:lnTo>
                <a:lnTo>
                  <a:pt x="63711" y="267970"/>
                </a:lnTo>
                <a:lnTo>
                  <a:pt x="66886" y="269239"/>
                </a:lnTo>
                <a:lnTo>
                  <a:pt x="70188" y="271780"/>
                </a:lnTo>
                <a:lnTo>
                  <a:pt x="76792" y="275589"/>
                </a:lnTo>
                <a:lnTo>
                  <a:pt x="80221" y="278130"/>
                </a:lnTo>
                <a:lnTo>
                  <a:pt x="87079" y="281939"/>
                </a:lnTo>
                <a:lnTo>
                  <a:pt x="90762" y="283210"/>
                </a:lnTo>
                <a:lnTo>
                  <a:pt x="94191" y="285750"/>
                </a:lnTo>
                <a:lnTo>
                  <a:pt x="97747" y="287020"/>
                </a:lnTo>
                <a:lnTo>
                  <a:pt x="101430" y="289560"/>
                </a:lnTo>
                <a:lnTo>
                  <a:pt x="112479" y="293370"/>
                </a:lnTo>
                <a:lnTo>
                  <a:pt x="123909" y="297180"/>
                </a:lnTo>
                <a:lnTo>
                  <a:pt x="127846" y="298450"/>
                </a:lnTo>
                <a:lnTo>
                  <a:pt x="131656" y="299720"/>
                </a:lnTo>
                <a:lnTo>
                  <a:pt x="139530" y="302260"/>
                </a:lnTo>
                <a:lnTo>
                  <a:pt x="143340" y="303530"/>
                </a:lnTo>
                <a:lnTo>
                  <a:pt x="147277" y="303530"/>
                </a:lnTo>
                <a:lnTo>
                  <a:pt x="151341" y="304800"/>
                </a:lnTo>
                <a:lnTo>
                  <a:pt x="163406" y="307339"/>
                </a:lnTo>
                <a:lnTo>
                  <a:pt x="167470" y="307339"/>
                </a:lnTo>
                <a:lnTo>
                  <a:pt x="171407" y="308610"/>
                </a:lnTo>
                <a:lnTo>
                  <a:pt x="241130" y="308610"/>
                </a:lnTo>
                <a:lnTo>
                  <a:pt x="249258" y="307339"/>
                </a:lnTo>
                <a:lnTo>
                  <a:pt x="253195" y="306070"/>
                </a:lnTo>
                <a:lnTo>
                  <a:pt x="257386" y="306070"/>
                </a:lnTo>
                <a:lnTo>
                  <a:pt x="261323" y="304800"/>
                </a:lnTo>
                <a:lnTo>
                  <a:pt x="265260" y="304800"/>
                </a:lnTo>
                <a:lnTo>
                  <a:pt x="269324" y="303530"/>
                </a:lnTo>
                <a:lnTo>
                  <a:pt x="273134" y="302260"/>
                </a:lnTo>
                <a:lnTo>
                  <a:pt x="277198" y="300989"/>
                </a:lnTo>
                <a:lnTo>
                  <a:pt x="281135" y="299720"/>
                </a:lnTo>
                <a:lnTo>
                  <a:pt x="284818" y="298450"/>
                </a:lnTo>
                <a:lnTo>
                  <a:pt x="288755" y="298450"/>
                </a:lnTo>
                <a:lnTo>
                  <a:pt x="292565" y="297180"/>
                </a:lnTo>
                <a:lnTo>
                  <a:pt x="303995" y="292100"/>
                </a:lnTo>
                <a:lnTo>
                  <a:pt x="307551" y="290830"/>
                </a:lnTo>
                <a:lnTo>
                  <a:pt x="466735" y="290830"/>
                </a:lnTo>
                <a:lnTo>
                  <a:pt x="453215" y="280670"/>
                </a:lnTo>
                <a:lnTo>
                  <a:pt x="194902" y="280670"/>
                </a:lnTo>
                <a:lnTo>
                  <a:pt x="190838" y="279400"/>
                </a:lnTo>
                <a:lnTo>
                  <a:pt x="182837" y="279400"/>
                </a:lnTo>
                <a:lnTo>
                  <a:pt x="171026" y="278130"/>
                </a:lnTo>
                <a:lnTo>
                  <a:pt x="159342" y="275589"/>
                </a:lnTo>
                <a:lnTo>
                  <a:pt x="155532" y="274320"/>
                </a:lnTo>
                <a:lnTo>
                  <a:pt x="151595" y="273050"/>
                </a:lnTo>
                <a:lnTo>
                  <a:pt x="147912" y="273050"/>
                </a:lnTo>
                <a:lnTo>
                  <a:pt x="143975" y="271780"/>
                </a:lnTo>
                <a:lnTo>
                  <a:pt x="129243" y="266700"/>
                </a:lnTo>
                <a:lnTo>
                  <a:pt x="125560" y="264160"/>
                </a:lnTo>
                <a:lnTo>
                  <a:pt x="118448" y="261620"/>
                </a:lnTo>
                <a:lnTo>
                  <a:pt x="115019" y="260350"/>
                </a:lnTo>
                <a:lnTo>
                  <a:pt x="108161" y="256539"/>
                </a:lnTo>
                <a:lnTo>
                  <a:pt x="104859" y="254000"/>
                </a:lnTo>
                <a:lnTo>
                  <a:pt x="98255" y="250189"/>
                </a:lnTo>
                <a:lnTo>
                  <a:pt x="95080" y="248920"/>
                </a:lnTo>
                <a:lnTo>
                  <a:pt x="91905" y="246380"/>
                </a:lnTo>
                <a:lnTo>
                  <a:pt x="88857" y="243839"/>
                </a:lnTo>
                <a:lnTo>
                  <a:pt x="80094" y="236220"/>
                </a:lnTo>
                <a:lnTo>
                  <a:pt x="74760" y="232410"/>
                </a:lnTo>
                <a:lnTo>
                  <a:pt x="69807" y="227330"/>
                </a:lnTo>
                <a:lnTo>
                  <a:pt x="65235" y="222250"/>
                </a:lnTo>
                <a:lnTo>
                  <a:pt x="63076" y="218439"/>
                </a:lnTo>
                <a:lnTo>
                  <a:pt x="61044" y="215900"/>
                </a:lnTo>
                <a:lnTo>
                  <a:pt x="57234" y="210820"/>
                </a:lnTo>
                <a:lnTo>
                  <a:pt x="55456" y="208280"/>
                </a:lnTo>
                <a:lnTo>
                  <a:pt x="53805" y="205739"/>
                </a:lnTo>
                <a:lnTo>
                  <a:pt x="50757" y="199389"/>
                </a:lnTo>
                <a:lnTo>
                  <a:pt x="49360" y="196850"/>
                </a:lnTo>
                <a:lnTo>
                  <a:pt x="48090" y="194310"/>
                </a:lnTo>
                <a:lnTo>
                  <a:pt x="45804" y="187960"/>
                </a:lnTo>
                <a:lnTo>
                  <a:pt x="44788" y="185420"/>
                </a:lnTo>
                <a:lnTo>
                  <a:pt x="43899" y="182880"/>
                </a:lnTo>
                <a:lnTo>
                  <a:pt x="43137" y="179070"/>
                </a:lnTo>
                <a:lnTo>
                  <a:pt x="42375" y="176530"/>
                </a:lnTo>
                <a:lnTo>
                  <a:pt x="41740" y="173989"/>
                </a:lnTo>
                <a:lnTo>
                  <a:pt x="40724" y="167639"/>
                </a:lnTo>
                <a:lnTo>
                  <a:pt x="40216" y="161289"/>
                </a:lnTo>
                <a:lnTo>
                  <a:pt x="40318" y="148589"/>
                </a:lnTo>
                <a:lnTo>
                  <a:pt x="40724" y="143510"/>
                </a:lnTo>
                <a:lnTo>
                  <a:pt x="41740" y="137160"/>
                </a:lnTo>
                <a:lnTo>
                  <a:pt x="42375" y="134620"/>
                </a:lnTo>
                <a:lnTo>
                  <a:pt x="43137" y="132080"/>
                </a:lnTo>
                <a:lnTo>
                  <a:pt x="43899" y="128270"/>
                </a:lnTo>
                <a:lnTo>
                  <a:pt x="44788" y="125730"/>
                </a:lnTo>
                <a:lnTo>
                  <a:pt x="45804" y="123189"/>
                </a:lnTo>
                <a:lnTo>
                  <a:pt x="48090" y="116839"/>
                </a:lnTo>
                <a:lnTo>
                  <a:pt x="49360" y="114300"/>
                </a:lnTo>
                <a:lnTo>
                  <a:pt x="50757" y="111760"/>
                </a:lnTo>
                <a:lnTo>
                  <a:pt x="53805" y="105410"/>
                </a:lnTo>
                <a:lnTo>
                  <a:pt x="55456" y="102870"/>
                </a:lnTo>
                <a:lnTo>
                  <a:pt x="57234" y="100330"/>
                </a:lnTo>
                <a:lnTo>
                  <a:pt x="59139" y="97789"/>
                </a:lnTo>
                <a:lnTo>
                  <a:pt x="61044" y="93980"/>
                </a:lnTo>
                <a:lnTo>
                  <a:pt x="85936" y="69850"/>
                </a:lnTo>
                <a:lnTo>
                  <a:pt x="88857" y="67310"/>
                </a:lnTo>
                <a:lnTo>
                  <a:pt x="91905" y="64770"/>
                </a:lnTo>
                <a:lnTo>
                  <a:pt x="95080" y="62230"/>
                </a:lnTo>
                <a:lnTo>
                  <a:pt x="98255" y="60960"/>
                </a:lnTo>
                <a:lnTo>
                  <a:pt x="104859" y="55880"/>
                </a:lnTo>
                <a:lnTo>
                  <a:pt x="108161" y="54610"/>
                </a:lnTo>
                <a:lnTo>
                  <a:pt x="115019" y="50800"/>
                </a:lnTo>
                <a:lnTo>
                  <a:pt x="118448" y="49530"/>
                </a:lnTo>
                <a:lnTo>
                  <a:pt x="122004" y="48260"/>
                </a:lnTo>
                <a:lnTo>
                  <a:pt x="125560" y="45720"/>
                </a:lnTo>
                <a:lnTo>
                  <a:pt x="143975" y="39370"/>
                </a:lnTo>
                <a:lnTo>
                  <a:pt x="147912" y="38100"/>
                </a:lnTo>
                <a:lnTo>
                  <a:pt x="151595" y="36830"/>
                </a:lnTo>
                <a:lnTo>
                  <a:pt x="155532" y="36830"/>
                </a:lnTo>
                <a:lnTo>
                  <a:pt x="159342" y="35560"/>
                </a:lnTo>
                <a:lnTo>
                  <a:pt x="182837" y="31750"/>
                </a:lnTo>
                <a:lnTo>
                  <a:pt x="186774" y="31750"/>
                </a:lnTo>
                <a:lnTo>
                  <a:pt x="190838" y="30480"/>
                </a:lnTo>
                <a:lnTo>
                  <a:pt x="329014" y="30480"/>
                </a:lnTo>
                <a:lnTo>
                  <a:pt x="320632" y="25400"/>
                </a:lnTo>
                <a:lnTo>
                  <a:pt x="316314" y="24130"/>
                </a:lnTo>
                <a:lnTo>
                  <a:pt x="311869" y="21589"/>
                </a:lnTo>
                <a:lnTo>
                  <a:pt x="307424" y="20320"/>
                </a:lnTo>
                <a:lnTo>
                  <a:pt x="302979" y="17780"/>
                </a:lnTo>
                <a:lnTo>
                  <a:pt x="298534" y="16510"/>
                </a:lnTo>
                <a:lnTo>
                  <a:pt x="293835" y="15239"/>
                </a:lnTo>
                <a:lnTo>
                  <a:pt x="289263" y="12700"/>
                </a:lnTo>
                <a:lnTo>
                  <a:pt x="279992" y="10160"/>
                </a:lnTo>
                <a:lnTo>
                  <a:pt x="260815" y="5080"/>
                </a:lnTo>
                <a:close/>
              </a:path>
              <a:path w="530860" h="397510">
                <a:moveTo>
                  <a:pt x="329014" y="30480"/>
                </a:moveTo>
                <a:lnTo>
                  <a:pt x="222715" y="30480"/>
                </a:lnTo>
                <a:lnTo>
                  <a:pt x="226779" y="31750"/>
                </a:lnTo>
                <a:lnTo>
                  <a:pt x="234780" y="31750"/>
                </a:lnTo>
                <a:lnTo>
                  <a:pt x="238590" y="33020"/>
                </a:lnTo>
                <a:lnTo>
                  <a:pt x="254338" y="35560"/>
                </a:lnTo>
                <a:lnTo>
                  <a:pt x="258148" y="36830"/>
                </a:lnTo>
                <a:lnTo>
                  <a:pt x="261958" y="36830"/>
                </a:lnTo>
                <a:lnTo>
                  <a:pt x="269578" y="39370"/>
                </a:lnTo>
                <a:lnTo>
                  <a:pt x="273261" y="40639"/>
                </a:lnTo>
                <a:lnTo>
                  <a:pt x="277071" y="41910"/>
                </a:lnTo>
                <a:lnTo>
                  <a:pt x="280627" y="43180"/>
                </a:lnTo>
                <a:lnTo>
                  <a:pt x="284310" y="44450"/>
                </a:lnTo>
                <a:lnTo>
                  <a:pt x="287866" y="45720"/>
                </a:lnTo>
                <a:lnTo>
                  <a:pt x="291549" y="48260"/>
                </a:lnTo>
                <a:lnTo>
                  <a:pt x="294978" y="49530"/>
                </a:lnTo>
                <a:lnTo>
                  <a:pt x="298534" y="50800"/>
                </a:lnTo>
                <a:lnTo>
                  <a:pt x="305392" y="54610"/>
                </a:lnTo>
                <a:lnTo>
                  <a:pt x="308821" y="55880"/>
                </a:lnTo>
                <a:lnTo>
                  <a:pt x="311996" y="58420"/>
                </a:lnTo>
                <a:lnTo>
                  <a:pt x="315298" y="60960"/>
                </a:lnTo>
                <a:lnTo>
                  <a:pt x="318600" y="62230"/>
                </a:lnTo>
                <a:lnTo>
                  <a:pt x="327744" y="69850"/>
                </a:lnTo>
                <a:lnTo>
                  <a:pt x="330665" y="71120"/>
                </a:lnTo>
                <a:lnTo>
                  <a:pt x="354541" y="97789"/>
                </a:lnTo>
                <a:lnTo>
                  <a:pt x="358097" y="102870"/>
                </a:lnTo>
                <a:lnTo>
                  <a:pt x="361399" y="107950"/>
                </a:lnTo>
                <a:lnTo>
                  <a:pt x="362923" y="111760"/>
                </a:lnTo>
                <a:lnTo>
                  <a:pt x="364193" y="114300"/>
                </a:lnTo>
                <a:lnTo>
                  <a:pt x="365590" y="116839"/>
                </a:lnTo>
                <a:lnTo>
                  <a:pt x="366606" y="119380"/>
                </a:lnTo>
                <a:lnTo>
                  <a:pt x="367749" y="123189"/>
                </a:lnTo>
                <a:lnTo>
                  <a:pt x="368765" y="125730"/>
                </a:lnTo>
                <a:lnTo>
                  <a:pt x="373337" y="149860"/>
                </a:lnTo>
                <a:lnTo>
                  <a:pt x="373464" y="151130"/>
                </a:lnTo>
                <a:lnTo>
                  <a:pt x="373591" y="158750"/>
                </a:lnTo>
                <a:lnTo>
                  <a:pt x="373337" y="161289"/>
                </a:lnTo>
                <a:lnTo>
                  <a:pt x="373210" y="163830"/>
                </a:lnTo>
                <a:lnTo>
                  <a:pt x="366606" y="190500"/>
                </a:lnTo>
                <a:lnTo>
                  <a:pt x="365590" y="194310"/>
                </a:lnTo>
                <a:lnTo>
                  <a:pt x="364193" y="196850"/>
                </a:lnTo>
                <a:lnTo>
                  <a:pt x="362923" y="199389"/>
                </a:lnTo>
                <a:lnTo>
                  <a:pt x="361399" y="201930"/>
                </a:lnTo>
                <a:lnTo>
                  <a:pt x="358097" y="208280"/>
                </a:lnTo>
                <a:lnTo>
                  <a:pt x="354541" y="213360"/>
                </a:lnTo>
                <a:lnTo>
                  <a:pt x="350477" y="218439"/>
                </a:lnTo>
                <a:lnTo>
                  <a:pt x="348318" y="222250"/>
                </a:lnTo>
                <a:lnTo>
                  <a:pt x="341333" y="229870"/>
                </a:lnTo>
                <a:lnTo>
                  <a:pt x="338793" y="232410"/>
                </a:lnTo>
                <a:lnTo>
                  <a:pt x="333459" y="236220"/>
                </a:lnTo>
                <a:lnTo>
                  <a:pt x="330665" y="238760"/>
                </a:lnTo>
                <a:lnTo>
                  <a:pt x="324696" y="243839"/>
                </a:lnTo>
                <a:lnTo>
                  <a:pt x="318600" y="248920"/>
                </a:lnTo>
                <a:lnTo>
                  <a:pt x="311996" y="252730"/>
                </a:lnTo>
                <a:lnTo>
                  <a:pt x="308821" y="254000"/>
                </a:lnTo>
                <a:lnTo>
                  <a:pt x="305392" y="256539"/>
                </a:lnTo>
                <a:lnTo>
                  <a:pt x="298534" y="260350"/>
                </a:lnTo>
                <a:lnTo>
                  <a:pt x="294978" y="261620"/>
                </a:lnTo>
                <a:lnTo>
                  <a:pt x="291549" y="262889"/>
                </a:lnTo>
                <a:lnTo>
                  <a:pt x="287866" y="264160"/>
                </a:lnTo>
                <a:lnTo>
                  <a:pt x="284310" y="266700"/>
                </a:lnTo>
                <a:lnTo>
                  <a:pt x="280627" y="267970"/>
                </a:lnTo>
                <a:lnTo>
                  <a:pt x="277071" y="269239"/>
                </a:lnTo>
                <a:lnTo>
                  <a:pt x="273261" y="270510"/>
                </a:lnTo>
                <a:lnTo>
                  <a:pt x="269578" y="271780"/>
                </a:lnTo>
                <a:lnTo>
                  <a:pt x="265768" y="273050"/>
                </a:lnTo>
                <a:lnTo>
                  <a:pt x="258148" y="274320"/>
                </a:lnTo>
                <a:lnTo>
                  <a:pt x="254338" y="275589"/>
                </a:lnTo>
                <a:lnTo>
                  <a:pt x="242527" y="278130"/>
                </a:lnTo>
                <a:lnTo>
                  <a:pt x="234780" y="278130"/>
                </a:lnTo>
                <a:lnTo>
                  <a:pt x="230716" y="279400"/>
                </a:lnTo>
                <a:lnTo>
                  <a:pt x="222715" y="279400"/>
                </a:lnTo>
                <a:lnTo>
                  <a:pt x="218778" y="280670"/>
                </a:lnTo>
                <a:lnTo>
                  <a:pt x="453215" y="280670"/>
                </a:lnTo>
                <a:lnTo>
                  <a:pt x="387307" y="231139"/>
                </a:lnTo>
                <a:lnTo>
                  <a:pt x="391371" y="226060"/>
                </a:lnTo>
                <a:lnTo>
                  <a:pt x="393276" y="222250"/>
                </a:lnTo>
                <a:lnTo>
                  <a:pt x="395054" y="219710"/>
                </a:lnTo>
                <a:lnTo>
                  <a:pt x="398229" y="213360"/>
                </a:lnTo>
                <a:lnTo>
                  <a:pt x="399880" y="210820"/>
                </a:lnTo>
                <a:lnTo>
                  <a:pt x="402674" y="205739"/>
                </a:lnTo>
                <a:lnTo>
                  <a:pt x="403944" y="201930"/>
                </a:lnTo>
                <a:lnTo>
                  <a:pt x="405214" y="199389"/>
                </a:lnTo>
                <a:lnTo>
                  <a:pt x="406357" y="196850"/>
                </a:lnTo>
                <a:lnTo>
                  <a:pt x="407373" y="193039"/>
                </a:lnTo>
                <a:lnTo>
                  <a:pt x="410040" y="184150"/>
                </a:lnTo>
                <a:lnTo>
                  <a:pt x="410675" y="181610"/>
                </a:lnTo>
                <a:lnTo>
                  <a:pt x="411945" y="175260"/>
                </a:lnTo>
                <a:lnTo>
                  <a:pt x="412453" y="171450"/>
                </a:lnTo>
                <a:lnTo>
                  <a:pt x="412834" y="168910"/>
                </a:lnTo>
                <a:lnTo>
                  <a:pt x="413342" y="162560"/>
                </a:lnTo>
                <a:lnTo>
                  <a:pt x="413545" y="157480"/>
                </a:lnTo>
                <a:lnTo>
                  <a:pt x="413469" y="149860"/>
                </a:lnTo>
                <a:lnTo>
                  <a:pt x="413215" y="147320"/>
                </a:lnTo>
                <a:lnTo>
                  <a:pt x="413088" y="144780"/>
                </a:lnTo>
                <a:lnTo>
                  <a:pt x="412326" y="138430"/>
                </a:lnTo>
                <a:lnTo>
                  <a:pt x="411818" y="134620"/>
                </a:lnTo>
                <a:lnTo>
                  <a:pt x="409913" y="125730"/>
                </a:lnTo>
                <a:lnTo>
                  <a:pt x="409024" y="123189"/>
                </a:lnTo>
                <a:lnTo>
                  <a:pt x="408135" y="119380"/>
                </a:lnTo>
                <a:lnTo>
                  <a:pt x="406103" y="114300"/>
                </a:lnTo>
                <a:lnTo>
                  <a:pt x="404960" y="110489"/>
                </a:lnTo>
                <a:lnTo>
                  <a:pt x="402420" y="105410"/>
                </a:lnTo>
                <a:lnTo>
                  <a:pt x="401023" y="101600"/>
                </a:lnTo>
                <a:lnTo>
                  <a:pt x="397975" y="96520"/>
                </a:lnTo>
                <a:lnTo>
                  <a:pt x="396324" y="92710"/>
                </a:lnTo>
                <a:lnTo>
                  <a:pt x="394546" y="90170"/>
                </a:lnTo>
                <a:lnTo>
                  <a:pt x="392895" y="87630"/>
                </a:lnTo>
                <a:lnTo>
                  <a:pt x="390990" y="85089"/>
                </a:lnTo>
                <a:lnTo>
                  <a:pt x="372956" y="63500"/>
                </a:lnTo>
                <a:lnTo>
                  <a:pt x="370416" y="60960"/>
                </a:lnTo>
                <a:lnTo>
                  <a:pt x="337269" y="35560"/>
                </a:lnTo>
                <a:lnTo>
                  <a:pt x="333332" y="33020"/>
                </a:lnTo>
                <a:lnTo>
                  <a:pt x="329014" y="30480"/>
                </a:lnTo>
                <a:close/>
              </a:path>
              <a:path w="530860" h="397510">
                <a:moveTo>
                  <a:pt x="227033" y="227330"/>
                </a:moveTo>
                <a:lnTo>
                  <a:pt x="210523" y="227330"/>
                </a:lnTo>
                <a:lnTo>
                  <a:pt x="213190" y="228600"/>
                </a:lnTo>
                <a:lnTo>
                  <a:pt x="224366" y="228600"/>
                </a:lnTo>
                <a:lnTo>
                  <a:pt x="227033" y="227330"/>
                </a:lnTo>
                <a:close/>
              </a:path>
              <a:path w="530860" h="397510">
                <a:moveTo>
                  <a:pt x="230716" y="226060"/>
                </a:moveTo>
                <a:lnTo>
                  <a:pt x="206840" y="226060"/>
                </a:lnTo>
                <a:lnTo>
                  <a:pt x="207983" y="227330"/>
                </a:lnTo>
                <a:lnTo>
                  <a:pt x="229573" y="227330"/>
                </a:lnTo>
                <a:lnTo>
                  <a:pt x="230716" y="226060"/>
                </a:lnTo>
                <a:close/>
              </a:path>
              <a:path w="530860" h="397510">
                <a:moveTo>
                  <a:pt x="234272" y="224789"/>
                </a:moveTo>
                <a:lnTo>
                  <a:pt x="203284" y="224789"/>
                </a:lnTo>
                <a:lnTo>
                  <a:pt x="204427" y="226060"/>
                </a:lnTo>
                <a:lnTo>
                  <a:pt x="233129" y="226060"/>
                </a:lnTo>
                <a:lnTo>
                  <a:pt x="234272" y="224789"/>
                </a:lnTo>
                <a:close/>
              </a:path>
              <a:path w="530860" h="397510">
                <a:moveTo>
                  <a:pt x="163025" y="157480"/>
                </a:moveTo>
                <a:lnTo>
                  <a:pt x="111971" y="157480"/>
                </a:lnTo>
                <a:lnTo>
                  <a:pt x="111336" y="158750"/>
                </a:lnTo>
                <a:lnTo>
                  <a:pt x="110955" y="160020"/>
                </a:lnTo>
                <a:lnTo>
                  <a:pt x="110701" y="161289"/>
                </a:lnTo>
                <a:lnTo>
                  <a:pt x="110320" y="161289"/>
                </a:lnTo>
                <a:lnTo>
                  <a:pt x="110066" y="162560"/>
                </a:lnTo>
                <a:lnTo>
                  <a:pt x="109939" y="163830"/>
                </a:lnTo>
                <a:lnTo>
                  <a:pt x="109685" y="165100"/>
                </a:lnTo>
                <a:lnTo>
                  <a:pt x="109685" y="167639"/>
                </a:lnTo>
                <a:lnTo>
                  <a:pt x="109939" y="168910"/>
                </a:lnTo>
                <a:lnTo>
                  <a:pt x="110320" y="170180"/>
                </a:lnTo>
                <a:lnTo>
                  <a:pt x="111590" y="173989"/>
                </a:lnTo>
                <a:lnTo>
                  <a:pt x="111971" y="173989"/>
                </a:lnTo>
                <a:lnTo>
                  <a:pt x="112606" y="175260"/>
                </a:lnTo>
                <a:lnTo>
                  <a:pt x="113622" y="176530"/>
                </a:lnTo>
                <a:lnTo>
                  <a:pt x="114384" y="177800"/>
                </a:lnTo>
                <a:lnTo>
                  <a:pt x="115019" y="177800"/>
                </a:lnTo>
                <a:lnTo>
                  <a:pt x="116416" y="179070"/>
                </a:lnTo>
                <a:lnTo>
                  <a:pt x="85809" y="218439"/>
                </a:lnTo>
                <a:lnTo>
                  <a:pt x="101938" y="224789"/>
                </a:lnTo>
                <a:lnTo>
                  <a:pt x="133053" y="186689"/>
                </a:lnTo>
                <a:lnTo>
                  <a:pt x="143086" y="186689"/>
                </a:lnTo>
                <a:lnTo>
                  <a:pt x="144991" y="185420"/>
                </a:lnTo>
                <a:lnTo>
                  <a:pt x="148420" y="185420"/>
                </a:lnTo>
                <a:lnTo>
                  <a:pt x="150071" y="184150"/>
                </a:lnTo>
                <a:lnTo>
                  <a:pt x="189459" y="184150"/>
                </a:lnTo>
                <a:lnTo>
                  <a:pt x="163660" y="172720"/>
                </a:lnTo>
                <a:lnTo>
                  <a:pt x="164295" y="171450"/>
                </a:lnTo>
                <a:lnTo>
                  <a:pt x="164803" y="168910"/>
                </a:lnTo>
                <a:lnTo>
                  <a:pt x="165184" y="166370"/>
                </a:lnTo>
                <a:lnTo>
                  <a:pt x="165057" y="163830"/>
                </a:lnTo>
                <a:lnTo>
                  <a:pt x="164930" y="162560"/>
                </a:lnTo>
                <a:lnTo>
                  <a:pt x="164676" y="161289"/>
                </a:lnTo>
                <a:lnTo>
                  <a:pt x="163914" y="160020"/>
                </a:lnTo>
                <a:lnTo>
                  <a:pt x="163533" y="158750"/>
                </a:lnTo>
                <a:lnTo>
                  <a:pt x="163025" y="157480"/>
                </a:lnTo>
                <a:close/>
              </a:path>
              <a:path w="530860" h="397510">
                <a:moveTo>
                  <a:pt x="236304" y="223520"/>
                </a:moveTo>
                <a:lnTo>
                  <a:pt x="201125" y="223520"/>
                </a:lnTo>
                <a:lnTo>
                  <a:pt x="202141" y="224789"/>
                </a:lnTo>
                <a:lnTo>
                  <a:pt x="235288" y="224789"/>
                </a:lnTo>
                <a:lnTo>
                  <a:pt x="236304" y="223520"/>
                </a:lnTo>
                <a:close/>
              </a:path>
              <a:path w="530860" h="397510">
                <a:moveTo>
                  <a:pt x="189459" y="184150"/>
                </a:moveTo>
                <a:lnTo>
                  <a:pt x="151595" y="184150"/>
                </a:lnTo>
                <a:lnTo>
                  <a:pt x="192362" y="201930"/>
                </a:lnTo>
                <a:lnTo>
                  <a:pt x="191346" y="204470"/>
                </a:lnTo>
                <a:lnTo>
                  <a:pt x="191092" y="205739"/>
                </a:lnTo>
                <a:lnTo>
                  <a:pt x="190965" y="208280"/>
                </a:lnTo>
                <a:lnTo>
                  <a:pt x="191219" y="209550"/>
                </a:lnTo>
                <a:lnTo>
                  <a:pt x="191346" y="210820"/>
                </a:lnTo>
                <a:lnTo>
                  <a:pt x="191600" y="212089"/>
                </a:lnTo>
                <a:lnTo>
                  <a:pt x="192743" y="214630"/>
                </a:lnTo>
                <a:lnTo>
                  <a:pt x="193759" y="217170"/>
                </a:lnTo>
                <a:lnTo>
                  <a:pt x="195029" y="218439"/>
                </a:lnTo>
                <a:lnTo>
                  <a:pt x="196426" y="219710"/>
                </a:lnTo>
                <a:lnTo>
                  <a:pt x="197442" y="220980"/>
                </a:lnTo>
                <a:lnTo>
                  <a:pt x="198204" y="222250"/>
                </a:lnTo>
                <a:lnTo>
                  <a:pt x="199093" y="222250"/>
                </a:lnTo>
                <a:lnTo>
                  <a:pt x="200109" y="223520"/>
                </a:lnTo>
                <a:lnTo>
                  <a:pt x="237447" y="223520"/>
                </a:lnTo>
                <a:lnTo>
                  <a:pt x="239225" y="222250"/>
                </a:lnTo>
                <a:lnTo>
                  <a:pt x="240114" y="220980"/>
                </a:lnTo>
                <a:lnTo>
                  <a:pt x="241765" y="219710"/>
                </a:lnTo>
                <a:lnTo>
                  <a:pt x="242527" y="218439"/>
                </a:lnTo>
                <a:lnTo>
                  <a:pt x="243162" y="217170"/>
                </a:lnTo>
                <a:lnTo>
                  <a:pt x="243670" y="217170"/>
                </a:lnTo>
                <a:lnTo>
                  <a:pt x="244305" y="215900"/>
                </a:lnTo>
                <a:lnTo>
                  <a:pt x="244813" y="214630"/>
                </a:lnTo>
                <a:lnTo>
                  <a:pt x="245575" y="213360"/>
                </a:lnTo>
                <a:lnTo>
                  <a:pt x="246083" y="210820"/>
                </a:lnTo>
                <a:lnTo>
                  <a:pt x="246464" y="209550"/>
                </a:lnTo>
                <a:lnTo>
                  <a:pt x="246464" y="205739"/>
                </a:lnTo>
                <a:lnTo>
                  <a:pt x="237193" y="191770"/>
                </a:lnTo>
                <a:lnTo>
                  <a:pt x="235796" y="191770"/>
                </a:lnTo>
                <a:lnTo>
                  <a:pt x="234272" y="190500"/>
                </a:lnTo>
                <a:lnTo>
                  <a:pt x="203792" y="190500"/>
                </a:lnTo>
                <a:lnTo>
                  <a:pt x="189459" y="184150"/>
                </a:lnTo>
                <a:close/>
              </a:path>
              <a:path w="530860" h="397510">
                <a:moveTo>
                  <a:pt x="258402" y="101600"/>
                </a:moveTo>
                <a:lnTo>
                  <a:pt x="233256" y="101600"/>
                </a:lnTo>
                <a:lnTo>
                  <a:pt x="229827" y="104139"/>
                </a:lnTo>
                <a:lnTo>
                  <a:pt x="227795" y="105410"/>
                </a:lnTo>
                <a:lnTo>
                  <a:pt x="226906" y="105410"/>
                </a:lnTo>
                <a:lnTo>
                  <a:pt x="225890" y="106680"/>
                </a:lnTo>
                <a:lnTo>
                  <a:pt x="225128" y="106680"/>
                </a:lnTo>
                <a:lnTo>
                  <a:pt x="223477" y="109220"/>
                </a:lnTo>
                <a:lnTo>
                  <a:pt x="222715" y="109220"/>
                </a:lnTo>
                <a:lnTo>
                  <a:pt x="221445" y="111760"/>
                </a:lnTo>
                <a:lnTo>
                  <a:pt x="220810" y="111760"/>
                </a:lnTo>
                <a:lnTo>
                  <a:pt x="219667" y="115570"/>
                </a:lnTo>
                <a:lnTo>
                  <a:pt x="219413" y="116839"/>
                </a:lnTo>
                <a:lnTo>
                  <a:pt x="219159" y="116839"/>
                </a:lnTo>
                <a:lnTo>
                  <a:pt x="218778" y="118110"/>
                </a:lnTo>
                <a:lnTo>
                  <a:pt x="218905" y="123189"/>
                </a:lnTo>
                <a:lnTo>
                  <a:pt x="219286" y="124460"/>
                </a:lnTo>
                <a:lnTo>
                  <a:pt x="219540" y="125730"/>
                </a:lnTo>
                <a:lnTo>
                  <a:pt x="220556" y="128270"/>
                </a:lnTo>
                <a:lnTo>
                  <a:pt x="221191" y="129539"/>
                </a:lnTo>
                <a:lnTo>
                  <a:pt x="221953" y="129539"/>
                </a:lnTo>
                <a:lnTo>
                  <a:pt x="222715" y="130810"/>
                </a:lnTo>
                <a:lnTo>
                  <a:pt x="223604" y="132080"/>
                </a:lnTo>
                <a:lnTo>
                  <a:pt x="224620" y="133350"/>
                </a:lnTo>
                <a:lnTo>
                  <a:pt x="226652" y="134620"/>
                </a:lnTo>
                <a:lnTo>
                  <a:pt x="227795" y="135889"/>
                </a:lnTo>
                <a:lnTo>
                  <a:pt x="229192" y="135889"/>
                </a:lnTo>
                <a:lnTo>
                  <a:pt x="230335" y="137160"/>
                </a:lnTo>
                <a:lnTo>
                  <a:pt x="211920" y="187960"/>
                </a:lnTo>
                <a:lnTo>
                  <a:pt x="209761" y="187960"/>
                </a:lnTo>
                <a:lnTo>
                  <a:pt x="205697" y="189230"/>
                </a:lnTo>
                <a:lnTo>
                  <a:pt x="203792" y="190500"/>
                </a:lnTo>
                <a:lnTo>
                  <a:pt x="234272" y="190500"/>
                </a:lnTo>
                <a:lnTo>
                  <a:pt x="232748" y="189230"/>
                </a:lnTo>
                <a:lnTo>
                  <a:pt x="230970" y="189230"/>
                </a:lnTo>
                <a:lnTo>
                  <a:pt x="248623" y="140970"/>
                </a:lnTo>
                <a:lnTo>
                  <a:pt x="252560" y="140970"/>
                </a:lnTo>
                <a:lnTo>
                  <a:pt x="253957" y="139700"/>
                </a:lnTo>
                <a:lnTo>
                  <a:pt x="257513" y="139700"/>
                </a:lnTo>
                <a:lnTo>
                  <a:pt x="258783" y="138430"/>
                </a:lnTo>
                <a:lnTo>
                  <a:pt x="260815" y="138430"/>
                </a:lnTo>
                <a:lnTo>
                  <a:pt x="261958" y="137160"/>
                </a:lnTo>
                <a:lnTo>
                  <a:pt x="262974" y="137160"/>
                </a:lnTo>
                <a:lnTo>
                  <a:pt x="264117" y="135889"/>
                </a:lnTo>
                <a:lnTo>
                  <a:pt x="265895" y="134620"/>
                </a:lnTo>
                <a:lnTo>
                  <a:pt x="266784" y="134620"/>
                </a:lnTo>
                <a:lnTo>
                  <a:pt x="267673" y="133350"/>
                </a:lnTo>
                <a:lnTo>
                  <a:pt x="269197" y="132080"/>
                </a:lnTo>
                <a:lnTo>
                  <a:pt x="269832" y="132080"/>
                </a:lnTo>
                <a:lnTo>
                  <a:pt x="270467" y="130810"/>
                </a:lnTo>
                <a:lnTo>
                  <a:pt x="271229" y="129539"/>
                </a:lnTo>
                <a:lnTo>
                  <a:pt x="272245" y="128270"/>
                </a:lnTo>
                <a:lnTo>
                  <a:pt x="272626" y="127000"/>
                </a:lnTo>
                <a:lnTo>
                  <a:pt x="273134" y="125730"/>
                </a:lnTo>
                <a:lnTo>
                  <a:pt x="273388" y="125730"/>
                </a:lnTo>
                <a:lnTo>
                  <a:pt x="274150" y="121920"/>
                </a:lnTo>
                <a:lnTo>
                  <a:pt x="274150" y="119380"/>
                </a:lnTo>
                <a:lnTo>
                  <a:pt x="273769" y="116839"/>
                </a:lnTo>
                <a:lnTo>
                  <a:pt x="273388" y="115570"/>
                </a:lnTo>
                <a:lnTo>
                  <a:pt x="273134" y="114300"/>
                </a:lnTo>
                <a:lnTo>
                  <a:pt x="272372" y="113030"/>
                </a:lnTo>
                <a:lnTo>
                  <a:pt x="288363" y="102870"/>
                </a:lnTo>
                <a:lnTo>
                  <a:pt x="259926" y="102870"/>
                </a:lnTo>
                <a:lnTo>
                  <a:pt x="258402" y="101600"/>
                </a:lnTo>
                <a:close/>
              </a:path>
              <a:path w="530860" h="397510">
                <a:moveTo>
                  <a:pt x="161120" y="154939"/>
                </a:moveTo>
                <a:lnTo>
                  <a:pt x="113749" y="154939"/>
                </a:lnTo>
                <a:lnTo>
                  <a:pt x="112479" y="157480"/>
                </a:lnTo>
                <a:lnTo>
                  <a:pt x="162517" y="157480"/>
                </a:lnTo>
                <a:lnTo>
                  <a:pt x="161755" y="156210"/>
                </a:lnTo>
                <a:lnTo>
                  <a:pt x="161120" y="154939"/>
                </a:lnTo>
                <a:close/>
              </a:path>
              <a:path w="530860" h="397510">
                <a:moveTo>
                  <a:pt x="158834" y="152400"/>
                </a:moveTo>
                <a:lnTo>
                  <a:pt x="116035" y="152400"/>
                </a:lnTo>
                <a:lnTo>
                  <a:pt x="115273" y="153670"/>
                </a:lnTo>
                <a:lnTo>
                  <a:pt x="114384" y="154939"/>
                </a:lnTo>
                <a:lnTo>
                  <a:pt x="160485" y="154939"/>
                </a:lnTo>
                <a:lnTo>
                  <a:pt x="158834" y="152400"/>
                </a:lnTo>
                <a:close/>
              </a:path>
              <a:path w="530860" h="397510">
                <a:moveTo>
                  <a:pt x="157056" y="151130"/>
                </a:moveTo>
                <a:lnTo>
                  <a:pt x="117940" y="151130"/>
                </a:lnTo>
                <a:lnTo>
                  <a:pt x="116924" y="152400"/>
                </a:lnTo>
                <a:lnTo>
                  <a:pt x="157945" y="152400"/>
                </a:lnTo>
                <a:lnTo>
                  <a:pt x="157056" y="151130"/>
                </a:lnTo>
                <a:close/>
              </a:path>
              <a:path w="530860" h="397510">
                <a:moveTo>
                  <a:pt x="150706" y="147320"/>
                </a:moveTo>
                <a:lnTo>
                  <a:pt x="124290" y="147320"/>
                </a:lnTo>
                <a:lnTo>
                  <a:pt x="123147" y="148589"/>
                </a:lnTo>
                <a:lnTo>
                  <a:pt x="120861" y="149860"/>
                </a:lnTo>
                <a:lnTo>
                  <a:pt x="118829" y="151130"/>
                </a:lnTo>
                <a:lnTo>
                  <a:pt x="156040" y="151130"/>
                </a:lnTo>
                <a:lnTo>
                  <a:pt x="155151" y="149860"/>
                </a:lnTo>
                <a:lnTo>
                  <a:pt x="154008" y="149860"/>
                </a:lnTo>
                <a:lnTo>
                  <a:pt x="150706" y="147320"/>
                </a:lnTo>
                <a:close/>
              </a:path>
              <a:path w="530860" h="397510">
                <a:moveTo>
                  <a:pt x="147023" y="146050"/>
                </a:moveTo>
                <a:lnTo>
                  <a:pt x="127973" y="146050"/>
                </a:lnTo>
                <a:lnTo>
                  <a:pt x="126703" y="147320"/>
                </a:lnTo>
                <a:lnTo>
                  <a:pt x="148293" y="147320"/>
                </a:lnTo>
                <a:lnTo>
                  <a:pt x="147023" y="146050"/>
                </a:lnTo>
                <a:close/>
              </a:path>
              <a:path w="530860" h="397510">
                <a:moveTo>
                  <a:pt x="140292" y="144780"/>
                </a:moveTo>
                <a:lnTo>
                  <a:pt x="134577" y="144780"/>
                </a:lnTo>
                <a:lnTo>
                  <a:pt x="133307" y="146050"/>
                </a:lnTo>
                <a:lnTo>
                  <a:pt x="141689" y="146050"/>
                </a:lnTo>
                <a:lnTo>
                  <a:pt x="140292" y="144780"/>
                </a:lnTo>
                <a:close/>
              </a:path>
              <a:path w="530860" h="397510">
                <a:moveTo>
                  <a:pt x="305900" y="72389"/>
                </a:moveTo>
                <a:lnTo>
                  <a:pt x="259926" y="102870"/>
                </a:lnTo>
                <a:lnTo>
                  <a:pt x="288363" y="102870"/>
                </a:lnTo>
                <a:lnTo>
                  <a:pt x="318346" y="83820"/>
                </a:lnTo>
                <a:lnTo>
                  <a:pt x="305900" y="72389"/>
                </a:lnTo>
                <a:close/>
              </a:path>
              <a:path w="530860" h="397510">
                <a:moveTo>
                  <a:pt x="255227" y="100330"/>
                </a:moveTo>
                <a:lnTo>
                  <a:pt x="238209" y="100330"/>
                </a:lnTo>
                <a:lnTo>
                  <a:pt x="235669" y="101600"/>
                </a:lnTo>
                <a:lnTo>
                  <a:pt x="256878" y="101600"/>
                </a:lnTo>
                <a:lnTo>
                  <a:pt x="255227" y="100330"/>
                </a:lnTo>
                <a:close/>
              </a:path>
              <a:path w="530860" h="397510">
                <a:moveTo>
                  <a:pt x="248242" y="99060"/>
                </a:moveTo>
                <a:lnTo>
                  <a:pt x="245067" y="99060"/>
                </a:lnTo>
                <a:lnTo>
                  <a:pt x="240876" y="100330"/>
                </a:lnTo>
                <a:lnTo>
                  <a:pt x="250147" y="100330"/>
                </a:lnTo>
                <a:lnTo>
                  <a:pt x="248242" y="99060"/>
                </a:lnTo>
                <a:close/>
              </a:path>
              <a:path w="530860" h="397510">
                <a:moveTo>
                  <a:pt x="231605" y="1270"/>
                </a:moveTo>
                <a:lnTo>
                  <a:pt x="181948" y="1270"/>
                </a:lnTo>
                <a:lnTo>
                  <a:pt x="172169" y="2539"/>
                </a:lnTo>
                <a:lnTo>
                  <a:pt x="157564" y="5080"/>
                </a:lnTo>
                <a:lnTo>
                  <a:pt x="255989" y="5080"/>
                </a:lnTo>
                <a:lnTo>
                  <a:pt x="241384" y="2539"/>
                </a:lnTo>
                <a:lnTo>
                  <a:pt x="231605" y="1270"/>
                </a:lnTo>
                <a:close/>
              </a:path>
              <a:path w="530860" h="397510">
                <a:moveTo>
                  <a:pt x="216746" y="0"/>
                </a:moveTo>
                <a:lnTo>
                  <a:pt x="196807" y="0"/>
                </a:lnTo>
                <a:lnTo>
                  <a:pt x="191854" y="1270"/>
                </a:lnTo>
                <a:lnTo>
                  <a:pt x="221572" y="1270"/>
                </a:lnTo>
                <a:lnTo>
                  <a:pt x="216746" y="0"/>
                </a:lnTo>
                <a:close/>
              </a:path>
            </a:pathLst>
          </a:custGeom>
          <a:solidFill>
            <a:srgbClr val="FFFFFF"/>
          </a:solidFill>
        </p:spPr>
        <p:txBody>
          <a:bodyPr wrap="square" lIns="0" tIns="0" rIns="0" bIns="0" rtlCol="0"/>
          <a:lstStyle/>
          <a:p>
            <a:endParaRPr sz="1350"/>
          </a:p>
        </p:txBody>
      </p:sp>
      <p:sp>
        <p:nvSpPr>
          <p:cNvPr id="23" name="object 23"/>
          <p:cNvSpPr/>
          <p:nvPr/>
        </p:nvSpPr>
        <p:spPr>
          <a:xfrm>
            <a:off x="1891665" y="4497324"/>
            <a:ext cx="398145" cy="295275"/>
          </a:xfrm>
          <a:custGeom>
            <a:avLst/>
            <a:gdLst/>
            <a:ahLst/>
            <a:cxnLst/>
            <a:rect l="l" t="t" r="r" b="b"/>
            <a:pathLst>
              <a:path w="530860" h="393700">
                <a:moveTo>
                  <a:pt x="335473" y="365760"/>
                </a:moveTo>
                <a:lnTo>
                  <a:pt x="179831" y="365760"/>
                </a:lnTo>
                <a:lnTo>
                  <a:pt x="192405" y="368300"/>
                </a:lnTo>
                <a:lnTo>
                  <a:pt x="266827" y="368300"/>
                </a:lnTo>
                <a:lnTo>
                  <a:pt x="284353" y="393700"/>
                </a:lnTo>
                <a:lnTo>
                  <a:pt x="339725" y="379730"/>
                </a:lnTo>
                <a:lnTo>
                  <a:pt x="335473" y="365760"/>
                </a:lnTo>
                <a:close/>
              </a:path>
              <a:path w="530860" h="393700">
                <a:moveTo>
                  <a:pt x="93599" y="295910"/>
                </a:moveTo>
                <a:lnTo>
                  <a:pt x="56006" y="295910"/>
                </a:lnTo>
                <a:lnTo>
                  <a:pt x="58928" y="299720"/>
                </a:lnTo>
                <a:lnTo>
                  <a:pt x="61975" y="303530"/>
                </a:lnTo>
                <a:lnTo>
                  <a:pt x="65150" y="306070"/>
                </a:lnTo>
                <a:lnTo>
                  <a:pt x="68453" y="309880"/>
                </a:lnTo>
                <a:lnTo>
                  <a:pt x="72009" y="313690"/>
                </a:lnTo>
                <a:lnTo>
                  <a:pt x="75437" y="316230"/>
                </a:lnTo>
                <a:lnTo>
                  <a:pt x="79121" y="318770"/>
                </a:lnTo>
                <a:lnTo>
                  <a:pt x="82931" y="322580"/>
                </a:lnTo>
                <a:lnTo>
                  <a:pt x="86741" y="325120"/>
                </a:lnTo>
                <a:lnTo>
                  <a:pt x="90678" y="328930"/>
                </a:lnTo>
                <a:lnTo>
                  <a:pt x="94742" y="331470"/>
                </a:lnTo>
                <a:lnTo>
                  <a:pt x="103124" y="336550"/>
                </a:lnTo>
                <a:lnTo>
                  <a:pt x="107442" y="339090"/>
                </a:lnTo>
                <a:lnTo>
                  <a:pt x="112013" y="341630"/>
                </a:lnTo>
                <a:lnTo>
                  <a:pt x="116459" y="344170"/>
                </a:lnTo>
                <a:lnTo>
                  <a:pt x="105282" y="372110"/>
                </a:lnTo>
                <a:lnTo>
                  <a:pt x="158623" y="389890"/>
                </a:lnTo>
                <a:lnTo>
                  <a:pt x="179831" y="365760"/>
                </a:lnTo>
                <a:lnTo>
                  <a:pt x="335473" y="365760"/>
                </a:lnTo>
                <a:lnTo>
                  <a:pt x="330835" y="350520"/>
                </a:lnTo>
                <a:lnTo>
                  <a:pt x="335661" y="349250"/>
                </a:lnTo>
                <a:lnTo>
                  <a:pt x="340360" y="346710"/>
                </a:lnTo>
                <a:lnTo>
                  <a:pt x="213613" y="346710"/>
                </a:lnTo>
                <a:lnTo>
                  <a:pt x="209296" y="345440"/>
                </a:lnTo>
                <a:lnTo>
                  <a:pt x="204978" y="345440"/>
                </a:lnTo>
                <a:lnTo>
                  <a:pt x="200660" y="344170"/>
                </a:lnTo>
                <a:lnTo>
                  <a:pt x="196342" y="344170"/>
                </a:lnTo>
                <a:lnTo>
                  <a:pt x="192150" y="342900"/>
                </a:lnTo>
                <a:lnTo>
                  <a:pt x="188087" y="342900"/>
                </a:lnTo>
                <a:lnTo>
                  <a:pt x="179831" y="340360"/>
                </a:lnTo>
                <a:lnTo>
                  <a:pt x="175768" y="340360"/>
                </a:lnTo>
                <a:lnTo>
                  <a:pt x="171831" y="339090"/>
                </a:lnTo>
                <a:lnTo>
                  <a:pt x="167767" y="337820"/>
                </a:lnTo>
                <a:lnTo>
                  <a:pt x="163830" y="336550"/>
                </a:lnTo>
                <a:lnTo>
                  <a:pt x="152400" y="332740"/>
                </a:lnTo>
                <a:lnTo>
                  <a:pt x="145034" y="328930"/>
                </a:lnTo>
                <a:lnTo>
                  <a:pt x="137922" y="326390"/>
                </a:lnTo>
                <a:lnTo>
                  <a:pt x="134366" y="323850"/>
                </a:lnTo>
                <a:lnTo>
                  <a:pt x="130937" y="322580"/>
                </a:lnTo>
                <a:lnTo>
                  <a:pt x="127635" y="321310"/>
                </a:lnTo>
                <a:lnTo>
                  <a:pt x="124206" y="318770"/>
                </a:lnTo>
                <a:lnTo>
                  <a:pt x="121031" y="317500"/>
                </a:lnTo>
                <a:lnTo>
                  <a:pt x="114681" y="312420"/>
                </a:lnTo>
                <a:lnTo>
                  <a:pt x="111760" y="311150"/>
                </a:lnTo>
                <a:lnTo>
                  <a:pt x="108712" y="308610"/>
                </a:lnTo>
                <a:lnTo>
                  <a:pt x="105791" y="306070"/>
                </a:lnTo>
                <a:lnTo>
                  <a:pt x="100203" y="300990"/>
                </a:lnTo>
                <a:lnTo>
                  <a:pt x="94868" y="297180"/>
                </a:lnTo>
                <a:lnTo>
                  <a:pt x="93599" y="295910"/>
                </a:lnTo>
                <a:close/>
              </a:path>
              <a:path w="530860" h="393700">
                <a:moveTo>
                  <a:pt x="244856" y="369570"/>
                </a:moveTo>
                <a:lnTo>
                  <a:pt x="218059" y="369570"/>
                </a:lnTo>
                <a:lnTo>
                  <a:pt x="224662" y="370840"/>
                </a:lnTo>
                <a:lnTo>
                  <a:pt x="235966" y="370840"/>
                </a:lnTo>
                <a:lnTo>
                  <a:pt x="244856" y="369570"/>
                </a:lnTo>
                <a:close/>
              </a:path>
              <a:path w="530860" h="393700">
                <a:moveTo>
                  <a:pt x="266827" y="368300"/>
                </a:moveTo>
                <a:lnTo>
                  <a:pt x="198755" y="368300"/>
                </a:lnTo>
                <a:lnTo>
                  <a:pt x="205105" y="369570"/>
                </a:lnTo>
                <a:lnTo>
                  <a:pt x="258063" y="369570"/>
                </a:lnTo>
                <a:lnTo>
                  <a:pt x="266827" y="368300"/>
                </a:lnTo>
                <a:close/>
              </a:path>
              <a:path w="530860" h="393700">
                <a:moveTo>
                  <a:pt x="350647" y="85090"/>
                </a:moveTo>
                <a:lnTo>
                  <a:pt x="231394" y="85090"/>
                </a:lnTo>
                <a:lnTo>
                  <a:pt x="240284" y="86360"/>
                </a:lnTo>
                <a:lnTo>
                  <a:pt x="253365" y="86360"/>
                </a:lnTo>
                <a:lnTo>
                  <a:pt x="257810" y="87630"/>
                </a:lnTo>
                <a:lnTo>
                  <a:pt x="262000" y="87630"/>
                </a:lnTo>
                <a:lnTo>
                  <a:pt x="270510" y="88900"/>
                </a:lnTo>
                <a:lnTo>
                  <a:pt x="274574" y="90170"/>
                </a:lnTo>
                <a:lnTo>
                  <a:pt x="278765" y="90170"/>
                </a:lnTo>
                <a:lnTo>
                  <a:pt x="287019" y="92710"/>
                </a:lnTo>
                <a:lnTo>
                  <a:pt x="290956" y="93980"/>
                </a:lnTo>
                <a:lnTo>
                  <a:pt x="298831" y="95250"/>
                </a:lnTo>
                <a:lnTo>
                  <a:pt x="302641" y="97790"/>
                </a:lnTo>
                <a:lnTo>
                  <a:pt x="306578" y="99060"/>
                </a:lnTo>
                <a:lnTo>
                  <a:pt x="310261" y="100330"/>
                </a:lnTo>
                <a:lnTo>
                  <a:pt x="314071" y="101600"/>
                </a:lnTo>
                <a:lnTo>
                  <a:pt x="317627" y="102870"/>
                </a:lnTo>
                <a:lnTo>
                  <a:pt x="324738" y="106680"/>
                </a:lnTo>
                <a:lnTo>
                  <a:pt x="328294" y="107950"/>
                </a:lnTo>
                <a:lnTo>
                  <a:pt x="331597" y="109220"/>
                </a:lnTo>
                <a:lnTo>
                  <a:pt x="335153" y="111760"/>
                </a:lnTo>
                <a:lnTo>
                  <a:pt x="338455" y="113030"/>
                </a:lnTo>
                <a:lnTo>
                  <a:pt x="344805" y="118110"/>
                </a:lnTo>
                <a:lnTo>
                  <a:pt x="347980" y="119380"/>
                </a:lnTo>
                <a:lnTo>
                  <a:pt x="350900" y="121920"/>
                </a:lnTo>
                <a:lnTo>
                  <a:pt x="353949" y="124460"/>
                </a:lnTo>
                <a:lnTo>
                  <a:pt x="359791" y="128270"/>
                </a:lnTo>
                <a:lnTo>
                  <a:pt x="365252" y="133350"/>
                </a:lnTo>
                <a:lnTo>
                  <a:pt x="385825" y="157480"/>
                </a:lnTo>
                <a:lnTo>
                  <a:pt x="387731" y="160020"/>
                </a:lnTo>
                <a:lnTo>
                  <a:pt x="389509" y="162560"/>
                </a:lnTo>
                <a:lnTo>
                  <a:pt x="391160" y="165100"/>
                </a:lnTo>
                <a:lnTo>
                  <a:pt x="392811" y="168910"/>
                </a:lnTo>
                <a:lnTo>
                  <a:pt x="394335" y="171450"/>
                </a:lnTo>
                <a:lnTo>
                  <a:pt x="395731" y="173990"/>
                </a:lnTo>
                <a:lnTo>
                  <a:pt x="397002" y="177800"/>
                </a:lnTo>
                <a:lnTo>
                  <a:pt x="398399" y="180340"/>
                </a:lnTo>
                <a:lnTo>
                  <a:pt x="400431" y="186690"/>
                </a:lnTo>
                <a:lnTo>
                  <a:pt x="401319" y="190500"/>
                </a:lnTo>
                <a:lnTo>
                  <a:pt x="402081" y="193040"/>
                </a:lnTo>
                <a:lnTo>
                  <a:pt x="402971" y="196850"/>
                </a:lnTo>
                <a:lnTo>
                  <a:pt x="403479" y="199390"/>
                </a:lnTo>
                <a:lnTo>
                  <a:pt x="403860" y="203200"/>
                </a:lnTo>
                <a:lnTo>
                  <a:pt x="404368" y="205740"/>
                </a:lnTo>
                <a:lnTo>
                  <a:pt x="404622" y="208280"/>
                </a:lnTo>
                <a:lnTo>
                  <a:pt x="404749" y="219710"/>
                </a:lnTo>
                <a:lnTo>
                  <a:pt x="404622" y="223520"/>
                </a:lnTo>
                <a:lnTo>
                  <a:pt x="404368" y="226060"/>
                </a:lnTo>
                <a:lnTo>
                  <a:pt x="403860" y="229870"/>
                </a:lnTo>
                <a:lnTo>
                  <a:pt x="403479" y="232410"/>
                </a:lnTo>
                <a:lnTo>
                  <a:pt x="402971" y="236220"/>
                </a:lnTo>
                <a:lnTo>
                  <a:pt x="402081" y="238760"/>
                </a:lnTo>
                <a:lnTo>
                  <a:pt x="401319" y="242570"/>
                </a:lnTo>
                <a:lnTo>
                  <a:pt x="400431" y="245110"/>
                </a:lnTo>
                <a:lnTo>
                  <a:pt x="399415" y="248920"/>
                </a:lnTo>
                <a:lnTo>
                  <a:pt x="398399" y="251460"/>
                </a:lnTo>
                <a:lnTo>
                  <a:pt x="397002" y="255270"/>
                </a:lnTo>
                <a:lnTo>
                  <a:pt x="395731" y="257810"/>
                </a:lnTo>
                <a:lnTo>
                  <a:pt x="394335" y="260350"/>
                </a:lnTo>
                <a:lnTo>
                  <a:pt x="392811" y="264160"/>
                </a:lnTo>
                <a:lnTo>
                  <a:pt x="389509" y="269240"/>
                </a:lnTo>
                <a:lnTo>
                  <a:pt x="387731" y="273050"/>
                </a:lnTo>
                <a:lnTo>
                  <a:pt x="383921" y="278130"/>
                </a:lnTo>
                <a:lnTo>
                  <a:pt x="365252" y="298450"/>
                </a:lnTo>
                <a:lnTo>
                  <a:pt x="362457" y="300990"/>
                </a:lnTo>
                <a:lnTo>
                  <a:pt x="359791" y="303530"/>
                </a:lnTo>
                <a:lnTo>
                  <a:pt x="353949" y="308610"/>
                </a:lnTo>
                <a:lnTo>
                  <a:pt x="350900" y="311150"/>
                </a:lnTo>
                <a:lnTo>
                  <a:pt x="347980" y="312420"/>
                </a:lnTo>
                <a:lnTo>
                  <a:pt x="341630" y="317500"/>
                </a:lnTo>
                <a:lnTo>
                  <a:pt x="338455" y="318770"/>
                </a:lnTo>
                <a:lnTo>
                  <a:pt x="335153" y="321310"/>
                </a:lnTo>
                <a:lnTo>
                  <a:pt x="328294" y="323850"/>
                </a:lnTo>
                <a:lnTo>
                  <a:pt x="324738" y="326390"/>
                </a:lnTo>
                <a:lnTo>
                  <a:pt x="314071" y="330200"/>
                </a:lnTo>
                <a:lnTo>
                  <a:pt x="310261" y="332740"/>
                </a:lnTo>
                <a:lnTo>
                  <a:pt x="306578" y="334010"/>
                </a:lnTo>
                <a:lnTo>
                  <a:pt x="302641" y="335280"/>
                </a:lnTo>
                <a:lnTo>
                  <a:pt x="298831" y="336550"/>
                </a:lnTo>
                <a:lnTo>
                  <a:pt x="287019" y="340360"/>
                </a:lnTo>
                <a:lnTo>
                  <a:pt x="282829" y="340360"/>
                </a:lnTo>
                <a:lnTo>
                  <a:pt x="274574" y="342900"/>
                </a:lnTo>
                <a:lnTo>
                  <a:pt x="270510" y="342900"/>
                </a:lnTo>
                <a:lnTo>
                  <a:pt x="266319" y="344170"/>
                </a:lnTo>
                <a:lnTo>
                  <a:pt x="262000" y="344170"/>
                </a:lnTo>
                <a:lnTo>
                  <a:pt x="257810" y="345440"/>
                </a:lnTo>
                <a:lnTo>
                  <a:pt x="253365" y="345440"/>
                </a:lnTo>
                <a:lnTo>
                  <a:pt x="249047" y="346710"/>
                </a:lnTo>
                <a:lnTo>
                  <a:pt x="340360" y="346710"/>
                </a:lnTo>
                <a:lnTo>
                  <a:pt x="345186" y="344170"/>
                </a:lnTo>
                <a:lnTo>
                  <a:pt x="354330" y="339090"/>
                </a:lnTo>
                <a:lnTo>
                  <a:pt x="358648" y="336550"/>
                </a:lnTo>
                <a:lnTo>
                  <a:pt x="363093" y="334010"/>
                </a:lnTo>
                <a:lnTo>
                  <a:pt x="367284" y="331470"/>
                </a:lnTo>
                <a:lnTo>
                  <a:pt x="371602" y="328930"/>
                </a:lnTo>
                <a:lnTo>
                  <a:pt x="375666" y="325120"/>
                </a:lnTo>
                <a:lnTo>
                  <a:pt x="383413" y="320040"/>
                </a:lnTo>
                <a:lnTo>
                  <a:pt x="386969" y="316230"/>
                </a:lnTo>
                <a:lnTo>
                  <a:pt x="390652" y="313690"/>
                </a:lnTo>
                <a:lnTo>
                  <a:pt x="397510" y="306070"/>
                </a:lnTo>
                <a:lnTo>
                  <a:pt x="438055" y="306070"/>
                </a:lnTo>
                <a:lnTo>
                  <a:pt x="457327" y="275590"/>
                </a:lnTo>
                <a:lnTo>
                  <a:pt x="427355" y="261620"/>
                </a:lnTo>
                <a:lnTo>
                  <a:pt x="428498" y="259080"/>
                </a:lnTo>
                <a:lnTo>
                  <a:pt x="429387" y="255270"/>
                </a:lnTo>
                <a:lnTo>
                  <a:pt x="434594" y="236220"/>
                </a:lnTo>
                <a:lnTo>
                  <a:pt x="435102" y="233680"/>
                </a:lnTo>
                <a:lnTo>
                  <a:pt x="435863" y="227330"/>
                </a:lnTo>
                <a:lnTo>
                  <a:pt x="436245" y="223520"/>
                </a:lnTo>
                <a:lnTo>
                  <a:pt x="436143" y="208280"/>
                </a:lnTo>
                <a:lnTo>
                  <a:pt x="435737" y="203200"/>
                </a:lnTo>
                <a:lnTo>
                  <a:pt x="435356" y="200660"/>
                </a:lnTo>
                <a:lnTo>
                  <a:pt x="434340" y="194310"/>
                </a:lnTo>
                <a:lnTo>
                  <a:pt x="433705" y="191770"/>
                </a:lnTo>
                <a:lnTo>
                  <a:pt x="462788" y="180340"/>
                </a:lnTo>
                <a:lnTo>
                  <a:pt x="445546" y="144780"/>
                </a:lnTo>
                <a:lnTo>
                  <a:pt x="412623" y="144780"/>
                </a:lnTo>
                <a:lnTo>
                  <a:pt x="409702" y="139700"/>
                </a:lnTo>
                <a:lnTo>
                  <a:pt x="403352" y="132080"/>
                </a:lnTo>
                <a:lnTo>
                  <a:pt x="399923" y="128270"/>
                </a:lnTo>
                <a:lnTo>
                  <a:pt x="396367" y="124460"/>
                </a:lnTo>
                <a:lnTo>
                  <a:pt x="388747" y="118110"/>
                </a:lnTo>
                <a:lnTo>
                  <a:pt x="384810" y="114300"/>
                </a:lnTo>
                <a:lnTo>
                  <a:pt x="380619" y="110490"/>
                </a:lnTo>
                <a:lnTo>
                  <a:pt x="376428" y="107950"/>
                </a:lnTo>
                <a:lnTo>
                  <a:pt x="371982" y="104140"/>
                </a:lnTo>
                <a:lnTo>
                  <a:pt x="367538" y="101600"/>
                </a:lnTo>
                <a:lnTo>
                  <a:pt x="362966" y="97790"/>
                </a:lnTo>
                <a:lnTo>
                  <a:pt x="353313" y="92710"/>
                </a:lnTo>
                <a:lnTo>
                  <a:pt x="348361" y="90170"/>
                </a:lnTo>
                <a:lnTo>
                  <a:pt x="350647" y="85090"/>
                </a:lnTo>
                <a:close/>
              </a:path>
              <a:path w="530860" h="393700">
                <a:moveTo>
                  <a:pt x="438055" y="306070"/>
                </a:moveTo>
                <a:lnTo>
                  <a:pt x="397510" y="306070"/>
                </a:lnTo>
                <a:lnTo>
                  <a:pt x="432435" y="314960"/>
                </a:lnTo>
                <a:lnTo>
                  <a:pt x="438055" y="306070"/>
                </a:lnTo>
                <a:close/>
              </a:path>
              <a:path w="530860" h="393700">
                <a:moveTo>
                  <a:pt x="176275" y="300990"/>
                </a:moveTo>
                <a:lnTo>
                  <a:pt x="165481" y="300990"/>
                </a:lnTo>
                <a:lnTo>
                  <a:pt x="166116" y="302260"/>
                </a:lnTo>
                <a:lnTo>
                  <a:pt x="167767" y="304800"/>
                </a:lnTo>
                <a:lnTo>
                  <a:pt x="169037" y="306070"/>
                </a:lnTo>
                <a:lnTo>
                  <a:pt x="170561" y="306070"/>
                </a:lnTo>
                <a:lnTo>
                  <a:pt x="171450" y="307340"/>
                </a:lnTo>
                <a:lnTo>
                  <a:pt x="178054" y="307340"/>
                </a:lnTo>
                <a:lnTo>
                  <a:pt x="178562" y="306070"/>
                </a:lnTo>
                <a:lnTo>
                  <a:pt x="178562" y="304800"/>
                </a:lnTo>
                <a:lnTo>
                  <a:pt x="178307" y="304800"/>
                </a:lnTo>
                <a:lnTo>
                  <a:pt x="178181" y="303530"/>
                </a:lnTo>
                <a:lnTo>
                  <a:pt x="177673" y="303530"/>
                </a:lnTo>
                <a:lnTo>
                  <a:pt x="176911" y="302260"/>
                </a:lnTo>
                <a:lnTo>
                  <a:pt x="176275" y="300990"/>
                </a:lnTo>
                <a:close/>
              </a:path>
              <a:path w="530860" h="393700">
                <a:moveTo>
                  <a:pt x="328549" y="302260"/>
                </a:moveTo>
                <a:lnTo>
                  <a:pt x="318262" y="302260"/>
                </a:lnTo>
                <a:lnTo>
                  <a:pt x="319531" y="303530"/>
                </a:lnTo>
                <a:lnTo>
                  <a:pt x="322199" y="304800"/>
                </a:lnTo>
                <a:lnTo>
                  <a:pt x="324231" y="306070"/>
                </a:lnTo>
                <a:lnTo>
                  <a:pt x="325119" y="306070"/>
                </a:lnTo>
                <a:lnTo>
                  <a:pt x="326390" y="304800"/>
                </a:lnTo>
                <a:lnTo>
                  <a:pt x="328549" y="303530"/>
                </a:lnTo>
                <a:lnTo>
                  <a:pt x="328549" y="302260"/>
                </a:lnTo>
                <a:close/>
              </a:path>
              <a:path w="530860" h="393700">
                <a:moveTo>
                  <a:pt x="30353" y="125730"/>
                </a:moveTo>
                <a:lnTo>
                  <a:pt x="5334" y="166370"/>
                </a:lnTo>
                <a:lnTo>
                  <a:pt x="32385" y="179070"/>
                </a:lnTo>
                <a:lnTo>
                  <a:pt x="30987" y="182880"/>
                </a:lnTo>
                <a:lnTo>
                  <a:pt x="29718" y="187960"/>
                </a:lnTo>
                <a:lnTo>
                  <a:pt x="28702" y="193040"/>
                </a:lnTo>
                <a:lnTo>
                  <a:pt x="27812" y="196850"/>
                </a:lnTo>
                <a:lnTo>
                  <a:pt x="26543" y="207010"/>
                </a:lnTo>
                <a:lnTo>
                  <a:pt x="26458" y="208280"/>
                </a:lnTo>
                <a:lnTo>
                  <a:pt x="26352" y="220980"/>
                </a:lnTo>
                <a:lnTo>
                  <a:pt x="26543" y="224790"/>
                </a:lnTo>
                <a:lnTo>
                  <a:pt x="30606" y="247650"/>
                </a:lnTo>
                <a:lnTo>
                  <a:pt x="0" y="260350"/>
                </a:lnTo>
                <a:lnTo>
                  <a:pt x="20319" y="302260"/>
                </a:lnTo>
                <a:lnTo>
                  <a:pt x="56006" y="295910"/>
                </a:lnTo>
                <a:lnTo>
                  <a:pt x="93599" y="295910"/>
                </a:lnTo>
                <a:lnTo>
                  <a:pt x="80899" y="280670"/>
                </a:lnTo>
                <a:lnTo>
                  <a:pt x="78740" y="278130"/>
                </a:lnTo>
                <a:lnTo>
                  <a:pt x="74930" y="273050"/>
                </a:lnTo>
                <a:lnTo>
                  <a:pt x="73152" y="269240"/>
                </a:lnTo>
                <a:lnTo>
                  <a:pt x="69850" y="264160"/>
                </a:lnTo>
                <a:lnTo>
                  <a:pt x="68325" y="260350"/>
                </a:lnTo>
                <a:lnTo>
                  <a:pt x="66929" y="257810"/>
                </a:lnTo>
                <a:lnTo>
                  <a:pt x="65659" y="255270"/>
                </a:lnTo>
                <a:lnTo>
                  <a:pt x="64516" y="251460"/>
                </a:lnTo>
                <a:lnTo>
                  <a:pt x="63373" y="248920"/>
                </a:lnTo>
                <a:lnTo>
                  <a:pt x="62230" y="245110"/>
                </a:lnTo>
                <a:lnTo>
                  <a:pt x="61341" y="242570"/>
                </a:lnTo>
                <a:lnTo>
                  <a:pt x="60579" y="238760"/>
                </a:lnTo>
                <a:lnTo>
                  <a:pt x="59943" y="236220"/>
                </a:lnTo>
                <a:lnTo>
                  <a:pt x="59181" y="232410"/>
                </a:lnTo>
                <a:lnTo>
                  <a:pt x="58038" y="222250"/>
                </a:lnTo>
                <a:lnTo>
                  <a:pt x="57835" y="217170"/>
                </a:lnTo>
                <a:lnTo>
                  <a:pt x="57937" y="212090"/>
                </a:lnTo>
                <a:lnTo>
                  <a:pt x="58038" y="209550"/>
                </a:lnTo>
                <a:lnTo>
                  <a:pt x="58419" y="205740"/>
                </a:lnTo>
                <a:lnTo>
                  <a:pt x="59181" y="199390"/>
                </a:lnTo>
                <a:lnTo>
                  <a:pt x="59943" y="196850"/>
                </a:lnTo>
                <a:lnTo>
                  <a:pt x="60579" y="193040"/>
                </a:lnTo>
                <a:lnTo>
                  <a:pt x="61341" y="190500"/>
                </a:lnTo>
                <a:lnTo>
                  <a:pt x="62230" y="186690"/>
                </a:lnTo>
                <a:lnTo>
                  <a:pt x="64516" y="180340"/>
                </a:lnTo>
                <a:lnTo>
                  <a:pt x="65659" y="177800"/>
                </a:lnTo>
                <a:lnTo>
                  <a:pt x="66929" y="173990"/>
                </a:lnTo>
                <a:lnTo>
                  <a:pt x="68325" y="171450"/>
                </a:lnTo>
                <a:lnTo>
                  <a:pt x="69850" y="168910"/>
                </a:lnTo>
                <a:lnTo>
                  <a:pt x="71500" y="165100"/>
                </a:lnTo>
                <a:lnTo>
                  <a:pt x="73152" y="162560"/>
                </a:lnTo>
                <a:lnTo>
                  <a:pt x="74930" y="160020"/>
                </a:lnTo>
                <a:lnTo>
                  <a:pt x="76835" y="157480"/>
                </a:lnTo>
                <a:lnTo>
                  <a:pt x="78740" y="153670"/>
                </a:lnTo>
                <a:lnTo>
                  <a:pt x="98869" y="132080"/>
                </a:lnTo>
                <a:lnTo>
                  <a:pt x="59436" y="132080"/>
                </a:lnTo>
                <a:lnTo>
                  <a:pt x="30353" y="125730"/>
                </a:lnTo>
                <a:close/>
              </a:path>
              <a:path w="530860" h="393700">
                <a:moveTo>
                  <a:pt x="336804" y="300990"/>
                </a:moveTo>
                <a:lnTo>
                  <a:pt x="317754" y="300990"/>
                </a:lnTo>
                <a:lnTo>
                  <a:pt x="317881" y="302260"/>
                </a:lnTo>
                <a:lnTo>
                  <a:pt x="333882" y="302260"/>
                </a:lnTo>
                <a:lnTo>
                  <a:pt x="336804" y="300990"/>
                </a:lnTo>
                <a:close/>
              </a:path>
              <a:path w="530860" h="393700">
                <a:moveTo>
                  <a:pt x="168910" y="289560"/>
                </a:moveTo>
                <a:lnTo>
                  <a:pt x="168529" y="290830"/>
                </a:lnTo>
                <a:lnTo>
                  <a:pt x="166624" y="290830"/>
                </a:lnTo>
                <a:lnTo>
                  <a:pt x="164592" y="292100"/>
                </a:lnTo>
                <a:lnTo>
                  <a:pt x="163449" y="292100"/>
                </a:lnTo>
                <a:lnTo>
                  <a:pt x="163449" y="293370"/>
                </a:lnTo>
                <a:lnTo>
                  <a:pt x="164592" y="294640"/>
                </a:lnTo>
                <a:lnTo>
                  <a:pt x="165481" y="294640"/>
                </a:lnTo>
                <a:lnTo>
                  <a:pt x="165735" y="295910"/>
                </a:lnTo>
                <a:lnTo>
                  <a:pt x="165481" y="295910"/>
                </a:lnTo>
                <a:lnTo>
                  <a:pt x="164846" y="298450"/>
                </a:lnTo>
                <a:lnTo>
                  <a:pt x="164719" y="299720"/>
                </a:lnTo>
                <a:lnTo>
                  <a:pt x="164846" y="300990"/>
                </a:lnTo>
                <a:lnTo>
                  <a:pt x="175641" y="300990"/>
                </a:lnTo>
                <a:lnTo>
                  <a:pt x="168910" y="289560"/>
                </a:lnTo>
                <a:close/>
              </a:path>
              <a:path w="530860" h="393700">
                <a:moveTo>
                  <a:pt x="356616" y="289560"/>
                </a:moveTo>
                <a:lnTo>
                  <a:pt x="335534" y="289560"/>
                </a:lnTo>
                <a:lnTo>
                  <a:pt x="316992" y="300990"/>
                </a:lnTo>
                <a:lnTo>
                  <a:pt x="341122" y="300990"/>
                </a:lnTo>
                <a:lnTo>
                  <a:pt x="342519" y="299720"/>
                </a:lnTo>
                <a:lnTo>
                  <a:pt x="345440" y="299720"/>
                </a:lnTo>
                <a:lnTo>
                  <a:pt x="346837" y="298450"/>
                </a:lnTo>
                <a:lnTo>
                  <a:pt x="348361" y="298450"/>
                </a:lnTo>
                <a:lnTo>
                  <a:pt x="349631" y="297180"/>
                </a:lnTo>
                <a:lnTo>
                  <a:pt x="351028" y="297180"/>
                </a:lnTo>
                <a:lnTo>
                  <a:pt x="352552" y="295910"/>
                </a:lnTo>
                <a:lnTo>
                  <a:pt x="353949" y="294640"/>
                </a:lnTo>
                <a:lnTo>
                  <a:pt x="355092" y="294640"/>
                </a:lnTo>
                <a:lnTo>
                  <a:pt x="355981" y="293370"/>
                </a:lnTo>
                <a:lnTo>
                  <a:pt x="356616" y="292100"/>
                </a:lnTo>
                <a:lnTo>
                  <a:pt x="356869" y="292100"/>
                </a:lnTo>
                <a:lnTo>
                  <a:pt x="357124" y="290830"/>
                </a:lnTo>
                <a:lnTo>
                  <a:pt x="356869" y="290830"/>
                </a:lnTo>
                <a:lnTo>
                  <a:pt x="356616" y="289560"/>
                </a:lnTo>
                <a:close/>
              </a:path>
              <a:path w="530860" h="393700">
                <a:moveTo>
                  <a:pt x="306450" y="260350"/>
                </a:moveTo>
                <a:lnTo>
                  <a:pt x="239649" y="260350"/>
                </a:lnTo>
                <a:lnTo>
                  <a:pt x="268478" y="262890"/>
                </a:lnTo>
                <a:lnTo>
                  <a:pt x="310896" y="299720"/>
                </a:lnTo>
                <a:lnTo>
                  <a:pt x="333121" y="287020"/>
                </a:lnTo>
                <a:lnTo>
                  <a:pt x="306450" y="260350"/>
                </a:lnTo>
                <a:close/>
              </a:path>
              <a:path w="530860" h="393700">
                <a:moveTo>
                  <a:pt x="237077" y="195580"/>
                </a:moveTo>
                <a:lnTo>
                  <a:pt x="189611" y="195580"/>
                </a:lnTo>
                <a:lnTo>
                  <a:pt x="190373" y="218440"/>
                </a:lnTo>
                <a:lnTo>
                  <a:pt x="191007" y="224790"/>
                </a:lnTo>
                <a:lnTo>
                  <a:pt x="191262" y="228600"/>
                </a:lnTo>
                <a:lnTo>
                  <a:pt x="193040" y="245110"/>
                </a:lnTo>
                <a:lnTo>
                  <a:pt x="193421" y="247650"/>
                </a:lnTo>
                <a:lnTo>
                  <a:pt x="200406" y="247650"/>
                </a:lnTo>
                <a:lnTo>
                  <a:pt x="200532" y="284480"/>
                </a:lnTo>
                <a:lnTo>
                  <a:pt x="170942" y="288290"/>
                </a:lnTo>
                <a:lnTo>
                  <a:pt x="178054" y="297180"/>
                </a:lnTo>
                <a:lnTo>
                  <a:pt x="228600" y="293370"/>
                </a:lnTo>
                <a:lnTo>
                  <a:pt x="230378" y="289560"/>
                </a:lnTo>
                <a:lnTo>
                  <a:pt x="232282" y="284480"/>
                </a:lnTo>
                <a:lnTo>
                  <a:pt x="236600" y="271780"/>
                </a:lnTo>
                <a:lnTo>
                  <a:pt x="238379" y="266700"/>
                </a:lnTo>
                <a:lnTo>
                  <a:pt x="239013" y="264160"/>
                </a:lnTo>
                <a:lnTo>
                  <a:pt x="239522" y="262890"/>
                </a:lnTo>
                <a:lnTo>
                  <a:pt x="239649" y="260350"/>
                </a:lnTo>
                <a:lnTo>
                  <a:pt x="306450" y="260350"/>
                </a:lnTo>
                <a:lnTo>
                  <a:pt x="293750" y="247650"/>
                </a:lnTo>
                <a:lnTo>
                  <a:pt x="291338" y="246380"/>
                </a:lnTo>
                <a:lnTo>
                  <a:pt x="278638" y="242570"/>
                </a:lnTo>
                <a:lnTo>
                  <a:pt x="275590" y="241300"/>
                </a:lnTo>
                <a:lnTo>
                  <a:pt x="273050" y="240030"/>
                </a:lnTo>
                <a:lnTo>
                  <a:pt x="276860" y="240030"/>
                </a:lnTo>
                <a:lnTo>
                  <a:pt x="275463" y="237490"/>
                </a:lnTo>
                <a:lnTo>
                  <a:pt x="274447" y="236220"/>
                </a:lnTo>
                <a:lnTo>
                  <a:pt x="273812" y="234950"/>
                </a:lnTo>
                <a:lnTo>
                  <a:pt x="273304" y="233680"/>
                </a:lnTo>
                <a:lnTo>
                  <a:pt x="273050" y="232410"/>
                </a:lnTo>
                <a:lnTo>
                  <a:pt x="273162" y="227330"/>
                </a:lnTo>
                <a:lnTo>
                  <a:pt x="274955" y="207010"/>
                </a:lnTo>
                <a:lnTo>
                  <a:pt x="241807" y="207010"/>
                </a:lnTo>
                <a:lnTo>
                  <a:pt x="237077" y="195580"/>
                </a:lnTo>
                <a:close/>
              </a:path>
              <a:path w="530860" h="393700">
                <a:moveTo>
                  <a:pt x="353822" y="288290"/>
                </a:moveTo>
                <a:lnTo>
                  <a:pt x="340232" y="288290"/>
                </a:lnTo>
                <a:lnTo>
                  <a:pt x="336931" y="289560"/>
                </a:lnTo>
                <a:lnTo>
                  <a:pt x="354711" y="289560"/>
                </a:lnTo>
                <a:lnTo>
                  <a:pt x="353822" y="288290"/>
                </a:lnTo>
                <a:close/>
              </a:path>
              <a:path w="530860" h="393700">
                <a:moveTo>
                  <a:pt x="179831" y="276860"/>
                </a:moveTo>
                <a:lnTo>
                  <a:pt x="132842" y="276860"/>
                </a:lnTo>
                <a:lnTo>
                  <a:pt x="133731" y="278130"/>
                </a:lnTo>
                <a:lnTo>
                  <a:pt x="178943" y="278130"/>
                </a:lnTo>
                <a:lnTo>
                  <a:pt x="179831" y="276860"/>
                </a:lnTo>
                <a:close/>
              </a:path>
              <a:path w="530860" h="393700">
                <a:moveTo>
                  <a:pt x="154050" y="255270"/>
                </a:moveTo>
                <a:lnTo>
                  <a:pt x="130682" y="255270"/>
                </a:lnTo>
                <a:lnTo>
                  <a:pt x="130682" y="274320"/>
                </a:lnTo>
                <a:lnTo>
                  <a:pt x="132206" y="276860"/>
                </a:lnTo>
                <a:lnTo>
                  <a:pt x="180594" y="276860"/>
                </a:lnTo>
                <a:lnTo>
                  <a:pt x="181229" y="275590"/>
                </a:lnTo>
                <a:lnTo>
                  <a:pt x="181737" y="275590"/>
                </a:lnTo>
                <a:lnTo>
                  <a:pt x="181991" y="274320"/>
                </a:lnTo>
                <a:lnTo>
                  <a:pt x="182118" y="260350"/>
                </a:lnTo>
                <a:lnTo>
                  <a:pt x="154559" y="260350"/>
                </a:lnTo>
                <a:lnTo>
                  <a:pt x="154178" y="259080"/>
                </a:lnTo>
                <a:lnTo>
                  <a:pt x="154050" y="259080"/>
                </a:lnTo>
                <a:lnTo>
                  <a:pt x="154050" y="255270"/>
                </a:lnTo>
                <a:close/>
              </a:path>
              <a:path w="530860" h="393700">
                <a:moveTo>
                  <a:pt x="182118" y="255270"/>
                </a:moveTo>
                <a:lnTo>
                  <a:pt x="159893" y="255270"/>
                </a:lnTo>
                <a:lnTo>
                  <a:pt x="159893" y="259080"/>
                </a:lnTo>
                <a:lnTo>
                  <a:pt x="159385" y="260350"/>
                </a:lnTo>
                <a:lnTo>
                  <a:pt x="182118" y="260350"/>
                </a:lnTo>
                <a:lnTo>
                  <a:pt x="182118" y="255270"/>
                </a:lnTo>
                <a:close/>
              </a:path>
              <a:path w="530860" h="393700">
                <a:moveTo>
                  <a:pt x="181737" y="247650"/>
                </a:moveTo>
                <a:lnTo>
                  <a:pt x="131063" y="247650"/>
                </a:lnTo>
                <a:lnTo>
                  <a:pt x="130682" y="248920"/>
                </a:lnTo>
                <a:lnTo>
                  <a:pt x="130682" y="254000"/>
                </a:lnTo>
                <a:lnTo>
                  <a:pt x="182118" y="254000"/>
                </a:lnTo>
                <a:lnTo>
                  <a:pt x="181991" y="248920"/>
                </a:lnTo>
                <a:lnTo>
                  <a:pt x="181737" y="247650"/>
                </a:lnTo>
                <a:close/>
              </a:path>
              <a:path w="530860" h="393700">
                <a:moveTo>
                  <a:pt x="179831" y="246380"/>
                </a:moveTo>
                <a:lnTo>
                  <a:pt x="132842" y="246380"/>
                </a:lnTo>
                <a:lnTo>
                  <a:pt x="132206" y="247650"/>
                </a:lnTo>
                <a:lnTo>
                  <a:pt x="180594" y="247650"/>
                </a:lnTo>
                <a:lnTo>
                  <a:pt x="179831" y="246380"/>
                </a:lnTo>
                <a:close/>
              </a:path>
              <a:path w="530860" h="393700">
                <a:moveTo>
                  <a:pt x="162560" y="241300"/>
                </a:moveTo>
                <a:lnTo>
                  <a:pt x="156718" y="241300"/>
                </a:lnTo>
                <a:lnTo>
                  <a:pt x="158623" y="242570"/>
                </a:lnTo>
                <a:lnTo>
                  <a:pt x="162052" y="242570"/>
                </a:lnTo>
                <a:lnTo>
                  <a:pt x="162560" y="241300"/>
                </a:lnTo>
                <a:close/>
              </a:path>
              <a:path w="530860" h="393700">
                <a:moveTo>
                  <a:pt x="164973" y="231140"/>
                </a:moveTo>
                <a:lnTo>
                  <a:pt x="149606" y="231140"/>
                </a:lnTo>
                <a:lnTo>
                  <a:pt x="149987" y="233680"/>
                </a:lnTo>
                <a:lnTo>
                  <a:pt x="151384" y="236220"/>
                </a:lnTo>
                <a:lnTo>
                  <a:pt x="152654" y="238760"/>
                </a:lnTo>
                <a:lnTo>
                  <a:pt x="153416" y="240030"/>
                </a:lnTo>
                <a:lnTo>
                  <a:pt x="154178" y="240030"/>
                </a:lnTo>
                <a:lnTo>
                  <a:pt x="155067" y="241300"/>
                </a:lnTo>
                <a:lnTo>
                  <a:pt x="164084" y="241300"/>
                </a:lnTo>
                <a:lnTo>
                  <a:pt x="164592" y="238760"/>
                </a:lnTo>
                <a:lnTo>
                  <a:pt x="164719" y="237490"/>
                </a:lnTo>
                <a:lnTo>
                  <a:pt x="169925" y="237490"/>
                </a:lnTo>
                <a:lnTo>
                  <a:pt x="168910" y="236220"/>
                </a:lnTo>
                <a:lnTo>
                  <a:pt x="167640" y="234950"/>
                </a:lnTo>
                <a:lnTo>
                  <a:pt x="165607" y="232410"/>
                </a:lnTo>
                <a:lnTo>
                  <a:pt x="164973" y="231140"/>
                </a:lnTo>
                <a:close/>
              </a:path>
              <a:path w="530860" h="393700">
                <a:moveTo>
                  <a:pt x="169925" y="237490"/>
                </a:moveTo>
                <a:lnTo>
                  <a:pt x="166878" y="237490"/>
                </a:lnTo>
                <a:lnTo>
                  <a:pt x="166878" y="238760"/>
                </a:lnTo>
                <a:lnTo>
                  <a:pt x="168402" y="241300"/>
                </a:lnTo>
                <a:lnTo>
                  <a:pt x="171196" y="241300"/>
                </a:lnTo>
                <a:lnTo>
                  <a:pt x="170942" y="240030"/>
                </a:lnTo>
                <a:lnTo>
                  <a:pt x="170687" y="240030"/>
                </a:lnTo>
                <a:lnTo>
                  <a:pt x="169925" y="237490"/>
                </a:lnTo>
                <a:close/>
              </a:path>
              <a:path w="530860" h="393700">
                <a:moveTo>
                  <a:pt x="162941" y="229870"/>
                </a:moveTo>
                <a:lnTo>
                  <a:pt x="155067" y="229870"/>
                </a:lnTo>
                <a:lnTo>
                  <a:pt x="152907" y="231140"/>
                </a:lnTo>
                <a:lnTo>
                  <a:pt x="164211" y="231140"/>
                </a:lnTo>
                <a:lnTo>
                  <a:pt x="162941" y="229870"/>
                </a:lnTo>
                <a:close/>
              </a:path>
              <a:path w="530860" h="393700">
                <a:moveTo>
                  <a:pt x="147447" y="227330"/>
                </a:moveTo>
                <a:lnTo>
                  <a:pt x="145796" y="227330"/>
                </a:lnTo>
                <a:lnTo>
                  <a:pt x="146050" y="228600"/>
                </a:lnTo>
                <a:lnTo>
                  <a:pt x="147447" y="227330"/>
                </a:lnTo>
                <a:close/>
              </a:path>
              <a:path w="530860" h="393700">
                <a:moveTo>
                  <a:pt x="222885" y="161290"/>
                </a:moveTo>
                <a:lnTo>
                  <a:pt x="206756" y="161290"/>
                </a:lnTo>
                <a:lnTo>
                  <a:pt x="202437" y="162560"/>
                </a:lnTo>
                <a:lnTo>
                  <a:pt x="198628" y="163830"/>
                </a:lnTo>
                <a:lnTo>
                  <a:pt x="195325" y="163830"/>
                </a:lnTo>
                <a:lnTo>
                  <a:pt x="193675" y="165100"/>
                </a:lnTo>
                <a:lnTo>
                  <a:pt x="190754" y="165100"/>
                </a:lnTo>
                <a:lnTo>
                  <a:pt x="189484" y="166370"/>
                </a:lnTo>
                <a:lnTo>
                  <a:pt x="188087" y="166370"/>
                </a:lnTo>
                <a:lnTo>
                  <a:pt x="185547" y="167640"/>
                </a:lnTo>
                <a:lnTo>
                  <a:pt x="182118" y="170180"/>
                </a:lnTo>
                <a:lnTo>
                  <a:pt x="179450" y="171450"/>
                </a:lnTo>
                <a:lnTo>
                  <a:pt x="176911" y="173990"/>
                </a:lnTo>
                <a:lnTo>
                  <a:pt x="174244" y="176530"/>
                </a:lnTo>
                <a:lnTo>
                  <a:pt x="167767" y="181610"/>
                </a:lnTo>
                <a:lnTo>
                  <a:pt x="163830" y="184150"/>
                </a:lnTo>
                <a:lnTo>
                  <a:pt x="159385" y="187960"/>
                </a:lnTo>
                <a:lnTo>
                  <a:pt x="156718" y="190500"/>
                </a:lnTo>
                <a:lnTo>
                  <a:pt x="154431" y="191770"/>
                </a:lnTo>
                <a:lnTo>
                  <a:pt x="152527" y="194310"/>
                </a:lnTo>
                <a:lnTo>
                  <a:pt x="149352" y="196850"/>
                </a:lnTo>
                <a:lnTo>
                  <a:pt x="148717" y="198120"/>
                </a:lnTo>
                <a:lnTo>
                  <a:pt x="147955" y="199390"/>
                </a:lnTo>
                <a:lnTo>
                  <a:pt x="146557" y="201930"/>
                </a:lnTo>
                <a:lnTo>
                  <a:pt x="145034" y="204470"/>
                </a:lnTo>
                <a:lnTo>
                  <a:pt x="144653" y="208280"/>
                </a:lnTo>
                <a:lnTo>
                  <a:pt x="144610" y="209550"/>
                </a:lnTo>
                <a:lnTo>
                  <a:pt x="144525" y="222250"/>
                </a:lnTo>
                <a:lnTo>
                  <a:pt x="144906" y="224790"/>
                </a:lnTo>
                <a:lnTo>
                  <a:pt x="145034" y="226060"/>
                </a:lnTo>
                <a:lnTo>
                  <a:pt x="145415" y="227330"/>
                </a:lnTo>
                <a:lnTo>
                  <a:pt x="150241" y="227330"/>
                </a:lnTo>
                <a:lnTo>
                  <a:pt x="151384" y="226060"/>
                </a:lnTo>
                <a:lnTo>
                  <a:pt x="168148" y="226060"/>
                </a:lnTo>
                <a:lnTo>
                  <a:pt x="168148" y="224790"/>
                </a:lnTo>
                <a:lnTo>
                  <a:pt x="167767" y="223520"/>
                </a:lnTo>
                <a:lnTo>
                  <a:pt x="167512" y="220980"/>
                </a:lnTo>
                <a:lnTo>
                  <a:pt x="167005" y="218440"/>
                </a:lnTo>
                <a:lnTo>
                  <a:pt x="166750" y="215900"/>
                </a:lnTo>
                <a:lnTo>
                  <a:pt x="166624" y="212090"/>
                </a:lnTo>
                <a:lnTo>
                  <a:pt x="166878" y="210820"/>
                </a:lnTo>
                <a:lnTo>
                  <a:pt x="167005" y="209550"/>
                </a:lnTo>
                <a:lnTo>
                  <a:pt x="167386" y="208280"/>
                </a:lnTo>
                <a:lnTo>
                  <a:pt x="167894" y="207010"/>
                </a:lnTo>
                <a:lnTo>
                  <a:pt x="170942" y="204470"/>
                </a:lnTo>
                <a:lnTo>
                  <a:pt x="174498" y="203200"/>
                </a:lnTo>
                <a:lnTo>
                  <a:pt x="181610" y="199390"/>
                </a:lnTo>
                <a:lnTo>
                  <a:pt x="189611" y="195580"/>
                </a:lnTo>
                <a:lnTo>
                  <a:pt x="237077" y="195580"/>
                </a:lnTo>
                <a:lnTo>
                  <a:pt x="222885" y="161290"/>
                </a:lnTo>
                <a:close/>
              </a:path>
              <a:path w="530860" h="393700">
                <a:moveTo>
                  <a:pt x="245618" y="163830"/>
                </a:moveTo>
                <a:lnTo>
                  <a:pt x="240284" y="163830"/>
                </a:lnTo>
                <a:lnTo>
                  <a:pt x="237744" y="166370"/>
                </a:lnTo>
                <a:lnTo>
                  <a:pt x="239013" y="168910"/>
                </a:lnTo>
                <a:lnTo>
                  <a:pt x="239903" y="193040"/>
                </a:lnTo>
                <a:lnTo>
                  <a:pt x="241807" y="207010"/>
                </a:lnTo>
                <a:lnTo>
                  <a:pt x="274955" y="207010"/>
                </a:lnTo>
                <a:lnTo>
                  <a:pt x="276225" y="214630"/>
                </a:lnTo>
                <a:lnTo>
                  <a:pt x="277113" y="218440"/>
                </a:lnTo>
                <a:lnTo>
                  <a:pt x="293497" y="223520"/>
                </a:lnTo>
                <a:lnTo>
                  <a:pt x="297688" y="207010"/>
                </a:lnTo>
                <a:lnTo>
                  <a:pt x="291628" y="204470"/>
                </a:lnTo>
                <a:lnTo>
                  <a:pt x="253365" y="204470"/>
                </a:lnTo>
                <a:lnTo>
                  <a:pt x="246887" y="168910"/>
                </a:lnTo>
                <a:lnTo>
                  <a:pt x="247904" y="166370"/>
                </a:lnTo>
                <a:lnTo>
                  <a:pt x="245618" y="163830"/>
                </a:lnTo>
                <a:close/>
              </a:path>
              <a:path w="530860" h="393700">
                <a:moveTo>
                  <a:pt x="313055" y="222250"/>
                </a:moveTo>
                <a:lnTo>
                  <a:pt x="299466" y="222250"/>
                </a:lnTo>
                <a:lnTo>
                  <a:pt x="301244" y="223520"/>
                </a:lnTo>
                <a:lnTo>
                  <a:pt x="311657" y="223520"/>
                </a:lnTo>
                <a:lnTo>
                  <a:pt x="313055" y="222250"/>
                </a:lnTo>
                <a:close/>
              </a:path>
              <a:path w="530860" h="393700">
                <a:moveTo>
                  <a:pt x="314960" y="212090"/>
                </a:moveTo>
                <a:lnTo>
                  <a:pt x="302006" y="212090"/>
                </a:lnTo>
                <a:lnTo>
                  <a:pt x="301117" y="214630"/>
                </a:lnTo>
                <a:lnTo>
                  <a:pt x="300609" y="215900"/>
                </a:lnTo>
                <a:lnTo>
                  <a:pt x="299847" y="217170"/>
                </a:lnTo>
                <a:lnTo>
                  <a:pt x="299338" y="219710"/>
                </a:lnTo>
                <a:lnTo>
                  <a:pt x="298957" y="220980"/>
                </a:lnTo>
                <a:lnTo>
                  <a:pt x="298831" y="222250"/>
                </a:lnTo>
                <a:lnTo>
                  <a:pt x="314452" y="222250"/>
                </a:lnTo>
                <a:lnTo>
                  <a:pt x="315722" y="220980"/>
                </a:lnTo>
                <a:lnTo>
                  <a:pt x="316230" y="220980"/>
                </a:lnTo>
                <a:lnTo>
                  <a:pt x="317246" y="219710"/>
                </a:lnTo>
                <a:lnTo>
                  <a:pt x="317627" y="219710"/>
                </a:lnTo>
                <a:lnTo>
                  <a:pt x="318388" y="218440"/>
                </a:lnTo>
                <a:lnTo>
                  <a:pt x="318769" y="217170"/>
                </a:lnTo>
                <a:lnTo>
                  <a:pt x="318897" y="215900"/>
                </a:lnTo>
                <a:lnTo>
                  <a:pt x="318769" y="214630"/>
                </a:lnTo>
                <a:lnTo>
                  <a:pt x="318007" y="214630"/>
                </a:lnTo>
                <a:lnTo>
                  <a:pt x="317754" y="213360"/>
                </a:lnTo>
                <a:lnTo>
                  <a:pt x="315468" y="213360"/>
                </a:lnTo>
                <a:lnTo>
                  <a:pt x="314960" y="212090"/>
                </a:lnTo>
                <a:close/>
              </a:path>
              <a:path w="530860" h="393700">
                <a:moveTo>
                  <a:pt x="314198" y="210820"/>
                </a:moveTo>
                <a:lnTo>
                  <a:pt x="302768" y="210820"/>
                </a:lnTo>
                <a:lnTo>
                  <a:pt x="302641" y="212090"/>
                </a:lnTo>
                <a:lnTo>
                  <a:pt x="314198" y="212090"/>
                </a:lnTo>
                <a:lnTo>
                  <a:pt x="314198" y="210820"/>
                </a:lnTo>
                <a:close/>
              </a:path>
              <a:path w="530860" h="393700">
                <a:moveTo>
                  <a:pt x="321056" y="209550"/>
                </a:moveTo>
                <a:lnTo>
                  <a:pt x="304673" y="209550"/>
                </a:lnTo>
                <a:lnTo>
                  <a:pt x="303911" y="210820"/>
                </a:lnTo>
                <a:lnTo>
                  <a:pt x="319913" y="210820"/>
                </a:lnTo>
                <a:lnTo>
                  <a:pt x="321056" y="209550"/>
                </a:lnTo>
                <a:close/>
              </a:path>
              <a:path w="530860" h="393700">
                <a:moveTo>
                  <a:pt x="322580" y="208280"/>
                </a:moveTo>
                <a:lnTo>
                  <a:pt x="308229" y="208280"/>
                </a:lnTo>
                <a:lnTo>
                  <a:pt x="306959" y="209550"/>
                </a:lnTo>
                <a:lnTo>
                  <a:pt x="322453" y="209550"/>
                </a:lnTo>
                <a:lnTo>
                  <a:pt x="322580" y="208280"/>
                </a:lnTo>
                <a:close/>
              </a:path>
              <a:path w="530860" h="393700">
                <a:moveTo>
                  <a:pt x="261238" y="161290"/>
                </a:moveTo>
                <a:lnTo>
                  <a:pt x="252349" y="161290"/>
                </a:lnTo>
                <a:lnTo>
                  <a:pt x="253365" y="204470"/>
                </a:lnTo>
                <a:lnTo>
                  <a:pt x="291628" y="204470"/>
                </a:lnTo>
                <a:lnTo>
                  <a:pt x="288598" y="203200"/>
                </a:lnTo>
                <a:lnTo>
                  <a:pt x="276606" y="203200"/>
                </a:lnTo>
                <a:lnTo>
                  <a:pt x="276225" y="199390"/>
                </a:lnTo>
                <a:lnTo>
                  <a:pt x="275717" y="196850"/>
                </a:lnTo>
                <a:lnTo>
                  <a:pt x="275336" y="191770"/>
                </a:lnTo>
                <a:lnTo>
                  <a:pt x="274574" y="189230"/>
                </a:lnTo>
                <a:lnTo>
                  <a:pt x="273938" y="185420"/>
                </a:lnTo>
                <a:lnTo>
                  <a:pt x="271906" y="177800"/>
                </a:lnTo>
                <a:lnTo>
                  <a:pt x="270763" y="175260"/>
                </a:lnTo>
                <a:lnTo>
                  <a:pt x="270129" y="172720"/>
                </a:lnTo>
                <a:lnTo>
                  <a:pt x="269367" y="171450"/>
                </a:lnTo>
                <a:lnTo>
                  <a:pt x="268731" y="170180"/>
                </a:lnTo>
                <a:lnTo>
                  <a:pt x="267843" y="168910"/>
                </a:lnTo>
                <a:lnTo>
                  <a:pt x="267081" y="167640"/>
                </a:lnTo>
                <a:lnTo>
                  <a:pt x="264413" y="163830"/>
                </a:lnTo>
                <a:lnTo>
                  <a:pt x="263398" y="163830"/>
                </a:lnTo>
                <a:lnTo>
                  <a:pt x="262381" y="162560"/>
                </a:lnTo>
                <a:lnTo>
                  <a:pt x="261238" y="161290"/>
                </a:lnTo>
                <a:close/>
              </a:path>
              <a:path w="530860" h="393700">
                <a:moveTo>
                  <a:pt x="276479" y="198120"/>
                </a:moveTo>
                <a:lnTo>
                  <a:pt x="276606" y="203200"/>
                </a:lnTo>
                <a:lnTo>
                  <a:pt x="288598" y="203200"/>
                </a:lnTo>
                <a:lnTo>
                  <a:pt x="276479" y="198120"/>
                </a:lnTo>
                <a:close/>
              </a:path>
              <a:path w="530860" h="393700">
                <a:moveTo>
                  <a:pt x="238887" y="160020"/>
                </a:moveTo>
                <a:lnTo>
                  <a:pt x="228981" y="160020"/>
                </a:lnTo>
                <a:lnTo>
                  <a:pt x="230759" y="161290"/>
                </a:lnTo>
                <a:lnTo>
                  <a:pt x="237871" y="161290"/>
                </a:lnTo>
                <a:lnTo>
                  <a:pt x="238887" y="160020"/>
                </a:lnTo>
                <a:close/>
              </a:path>
              <a:path w="530860" h="393700">
                <a:moveTo>
                  <a:pt x="256412" y="160020"/>
                </a:moveTo>
                <a:lnTo>
                  <a:pt x="255016" y="161290"/>
                </a:lnTo>
                <a:lnTo>
                  <a:pt x="258953" y="161290"/>
                </a:lnTo>
                <a:lnTo>
                  <a:pt x="256412" y="160020"/>
                </a:lnTo>
                <a:close/>
              </a:path>
              <a:path w="530860" h="393700">
                <a:moveTo>
                  <a:pt x="261747" y="127000"/>
                </a:moveTo>
                <a:lnTo>
                  <a:pt x="205105" y="127000"/>
                </a:lnTo>
                <a:lnTo>
                  <a:pt x="204597" y="128270"/>
                </a:lnTo>
                <a:lnTo>
                  <a:pt x="204343" y="128270"/>
                </a:lnTo>
                <a:lnTo>
                  <a:pt x="204088" y="129540"/>
                </a:lnTo>
                <a:lnTo>
                  <a:pt x="203707" y="130810"/>
                </a:lnTo>
                <a:lnTo>
                  <a:pt x="203581" y="132080"/>
                </a:lnTo>
                <a:lnTo>
                  <a:pt x="203454" y="135890"/>
                </a:lnTo>
                <a:lnTo>
                  <a:pt x="203581" y="137160"/>
                </a:lnTo>
                <a:lnTo>
                  <a:pt x="203835" y="138430"/>
                </a:lnTo>
                <a:lnTo>
                  <a:pt x="204216" y="139700"/>
                </a:lnTo>
                <a:lnTo>
                  <a:pt x="207391" y="139700"/>
                </a:lnTo>
                <a:lnTo>
                  <a:pt x="207772" y="140970"/>
                </a:lnTo>
                <a:lnTo>
                  <a:pt x="208280" y="142240"/>
                </a:lnTo>
                <a:lnTo>
                  <a:pt x="208915" y="143510"/>
                </a:lnTo>
                <a:lnTo>
                  <a:pt x="209423" y="144780"/>
                </a:lnTo>
                <a:lnTo>
                  <a:pt x="210693" y="146050"/>
                </a:lnTo>
                <a:lnTo>
                  <a:pt x="212217" y="148590"/>
                </a:lnTo>
                <a:lnTo>
                  <a:pt x="215519" y="152400"/>
                </a:lnTo>
                <a:lnTo>
                  <a:pt x="217297" y="153670"/>
                </a:lnTo>
                <a:lnTo>
                  <a:pt x="219329" y="154940"/>
                </a:lnTo>
                <a:lnTo>
                  <a:pt x="223138" y="157480"/>
                </a:lnTo>
                <a:lnTo>
                  <a:pt x="225171" y="158750"/>
                </a:lnTo>
                <a:lnTo>
                  <a:pt x="227075" y="160020"/>
                </a:lnTo>
                <a:lnTo>
                  <a:pt x="241935" y="160020"/>
                </a:lnTo>
                <a:lnTo>
                  <a:pt x="243967" y="158750"/>
                </a:lnTo>
                <a:lnTo>
                  <a:pt x="245872" y="157480"/>
                </a:lnTo>
                <a:lnTo>
                  <a:pt x="247904" y="156210"/>
                </a:lnTo>
                <a:lnTo>
                  <a:pt x="249809" y="154940"/>
                </a:lnTo>
                <a:lnTo>
                  <a:pt x="252475" y="152400"/>
                </a:lnTo>
                <a:lnTo>
                  <a:pt x="253237" y="152400"/>
                </a:lnTo>
                <a:lnTo>
                  <a:pt x="254127" y="151130"/>
                </a:lnTo>
                <a:lnTo>
                  <a:pt x="254888" y="149860"/>
                </a:lnTo>
                <a:lnTo>
                  <a:pt x="255524" y="149860"/>
                </a:lnTo>
                <a:lnTo>
                  <a:pt x="256159" y="148590"/>
                </a:lnTo>
                <a:lnTo>
                  <a:pt x="256921" y="147320"/>
                </a:lnTo>
                <a:lnTo>
                  <a:pt x="258444" y="143510"/>
                </a:lnTo>
                <a:lnTo>
                  <a:pt x="259206" y="140970"/>
                </a:lnTo>
                <a:lnTo>
                  <a:pt x="259461" y="139700"/>
                </a:lnTo>
                <a:lnTo>
                  <a:pt x="259587" y="138430"/>
                </a:lnTo>
                <a:lnTo>
                  <a:pt x="259969" y="138430"/>
                </a:lnTo>
                <a:lnTo>
                  <a:pt x="260731" y="135890"/>
                </a:lnTo>
                <a:lnTo>
                  <a:pt x="261238" y="133350"/>
                </a:lnTo>
                <a:lnTo>
                  <a:pt x="261619" y="130810"/>
                </a:lnTo>
                <a:lnTo>
                  <a:pt x="261747" y="129540"/>
                </a:lnTo>
                <a:lnTo>
                  <a:pt x="261747" y="127000"/>
                </a:lnTo>
                <a:close/>
              </a:path>
              <a:path w="530860" h="393700">
                <a:moveTo>
                  <a:pt x="442468" y="138430"/>
                </a:moveTo>
                <a:lnTo>
                  <a:pt x="412623" y="144780"/>
                </a:lnTo>
                <a:lnTo>
                  <a:pt x="445546" y="144780"/>
                </a:lnTo>
                <a:lnTo>
                  <a:pt x="442468" y="138430"/>
                </a:lnTo>
                <a:close/>
              </a:path>
              <a:path w="530860" h="393700">
                <a:moveTo>
                  <a:pt x="207391" y="139700"/>
                </a:moveTo>
                <a:lnTo>
                  <a:pt x="204469" y="139700"/>
                </a:lnTo>
                <a:lnTo>
                  <a:pt x="204850" y="140970"/>
                </a:lnTo>
                <a:lnTo>
                  <a:pt x="207137" y="140970"/>
                </a:lnTo>
                <a:lnTo>
                  <a:pt x="207391" y="139700"/>
                </a:lnTo>
                <a:close/>
              </a:path>
              <a:path w="530860" h="393700">
                <a:moveTo>
                  <a:pt x="178307" y="46990"/>
                </a:moveTo>
                <a:lnTo>
                  <a:pt x="122936" y="62230"/>
                </a:lnTo>
                <a:lnTo>
                  <a:pt x="129031" y="82550"/>
                </a:lnTo>
                <a:lnTo>
                  <a:pt x="123825" y="85090"/>
                </a:lnTo>
                <a:lnTo>
                  <a:pt x="113665" y="90170"/>
                </a:lnTo>
                <a:lnTo>
                  <a:pt x="104012" y="95250"/>
                </a:lnTo>
                <a:lnTo>
                  <a:pt x="99313" y="97790"/>
                </a:lnTo>
                <a:lnTo>
                  <a:pt x="94742" y="101600"/>
                </a:lnTo>
                <a:lnTo>
                  <a:pt x="90424" y="104140"/>
                </a:lnTo>
                <a:lnTo>
                  <a:pt x="85979" y="107950"/>
                </a:lnTo>
                <a:lnTo>
                  <a:pt x="81787" y="110490"/>
                </a:lnTo>
                <a:lnTo>
                  <a:pt x="77724" y="114300"/>
                </a:lnTo>
                <a:lnTo>
                  <a:pt x="73787" y="118110"/>
                </a:lnTo>
                <a:lnTo>
                  <a:pt x="69977" y="120650"/>
                </a:lnTo>
                <a:lnTo>
                  <a:pt x="66293" y="124460"/>
                </a:lnTo>
                <a:lnTo>
                  <a:pt x="59436" y="132080"/>
                </a:lnTo>
                <a:lnTo>
                  <a:pt x="98869" y="132080"/>
                </a:lnTo>
                <a:lnTo>
                  <a:pt x="100203" y="130810"/>
                </a:lnTo>
                <a:lnTo>
                  <a:pt x="105791" y="125730"/>
                </a:lnTo>
                <a:lnTo>
                  <a:pt x="108712" y="124460"/>
                </a:lnTo>
                <a:lnTo>
                  <a:pt x="111760" y="121920"/>
                </a:lnTo>
                <a:lnTo>
                  <a:pt x="114681" y="119380"/>
                </a:lnTo>
                <a:lnTo>
                  <a:pt x="117856" y="118110"/>
                </a:lnTo>
                <a:lnTo>
                  <a:pt x="124206" y="113030"/>
                </a:lnTo>
                <a:lnTo>
                  <a:pt x="127635" y="111760"/>
                </a:lnTo>
                <a:lnTo>
                  <a:pt x="130937" y="109220"/>
                </a:lnTo>
                <a:lnTo>
                  <a:pt x="134366" y="107950"/>
                </a:lnTo>
                <a:lnTo>
                  <a:pt x="137922" y="106680"/>
                </a:lnTo>
                <a:lnTo>
                  <a:pt x="145034" y="102870"/>
                </a:lnTo>
                <a:lnTo>
                  <a:pt x="152400" y="100330"/>
                </a:lnTo>
                <a:lnTo>
                  <a:pt x="163830" y="95250"/>
                </a:lnTo>
                <a:lnTo>
                  <a:pt x="167767" y="95250"/>
                </a:lnTo>
                <a:lnTo>
                  <a:pt x="171831" y="93980"/>
                </a:lnTo>
                <a:lnTo>
                  <a:pt x="175768" y="92710"/>
                </a:lnTo>
                <a:lnTo>
                  <a:pt x="183896" y="90170"/>
                </a:lnTo>
                <a:lnTo>
                  <a:pt x="188087" y="90170"/>
                </a:lnTo>
                <a:lnTo>
                  <a:pt x="192150" y="88900"/>
                </a:lnTo>
                <a:lnTo>
                  <a:pt x="209296" y="86360"/>
                </a:lnTo>
                <a:lnTo>
                  <a:pt x="222377" y="86360"/>
                </a:lnTo>
                <a:lnTo>
                  <a:pt x="231394" y="85090"/>
                </a:lnTo>
                <a:lnTo>
                  <a:pt x="350647" y="85090"/>
                </a:lnTo>
                <a:lnTo>
                  <a:pt x="357505" y="69850"/>
                </a:lnTo>
                <a:lnTo>
                  <a:pt x="353940" y="68580"/>
                </a:lnTo>
                <a:lnTo>
                  <a:pt x="289432" y="68580"/>
                </a:lnTo>
                <a:lnTo>
                  <a:pt x="286004" y="67310"/>
                </a:lnTo>
                <a:lnTo>
                  <a:pt x="279019" y="66040"/>
                </a:lnTo>
                <a:lnTo>
                  <a:pt x="275463" y="66040"/>
                </a:lnTo>
                <a:lnTo>
                  <a:pt x="270065" y="64770"/>
                </a:lnTo>
                <a:lnTo>
                  <a:pt x="191388" y="64770"/>
                </a:lnTo>
                <a:lnTo>
                  <a:pt x="178307" y="46990"/>
                </a:lnTo>
                <a:close/>
              </a:path>
              <a:path w="530860" h="393700">
                <a:moveTo>
                  <a:pt x="256540" y="107950"/>
                </a:moveTo>
                <a:lnTo>
                  <a:pt x="208661" y="107950"/>
                </a:lnTo>
                <a:lnTo>
                  <a:pt x="207263" y="109220"/>
                </a:lnTo>
                <a:lnTo>
                  <a:pt x="205612" y="111760"/>
                </a:lnTo>
                <a:lnTo>
                  <a:pt x="204850" y="113030"/>
                </a:lnTo>
                <a:lnTo>
                  <a:pt x="204216" y="114300"/>
                </a:lnTo>
                <a:lnTo>
                  <a:pt x="203454" y="115570"/>
                </a:lnTo>
                <a:lnTo>
                  <a:pt x="202692" y="118110"/>
                </a:lnTo>
                <a:lnTo>
                  <a:pt x="202437" y="120650"/>
                </a:lnTo>
                <a:lnTo>
                  <a:pt x="202819" y="123190"/>
                </a:lnTo>
                <a:lnTo>
                  <a:pt x="203327" y="124460"/>
                </a:lnTo>
                <a:lnTo>
                  <a:pt x="203707" y="125730"/>
                </a:lnTo>
                <a:lnTo>
                  <a:pt x="204216" y="125730"/>
                </a:lnTo>
                <a:lnTo>
                  <a:pt x="204850" y="127000"/>
                </a:lnTo>
                <a:lnTo>
                  <a:pt x="205994" y="127000"/>
                </a:lnTo>
                <a:lnTo>
                  <a:pt x="206502" y="121920"/>
                </a:lnTo>
                <a:lnTo>
                  <a:pt x="255269" y="121920"/>
                </a:lnTo>
                <a:lnTo>
                  <a:pt x="254000" y="120650"/>
                </a:lnTo>
                <a:lnTo>
                  <a:pt x="248157" y="120650"/>
                </a:lnTo>
                <a:lnTo>
                  <a:pt x="238252" y="116840"/>
                </a:lnTo>
                <a:lnTo>
                  <a:pt x="262255" y="116840"/>
                </a:lnTo>
                <a:lnTo>
                  <a:pt x="262636" y="115570"/>
                </a:lnTo>
                <a:lnTo>
                  <a:pt x="262890" y="114300"/>
                </a:lnTo>
                <a:lnTo>
                  <a:pt x="208915" y="114300"/>
                </a:lnTo>
                <a:lnTo>
                  <a:pt x="209804" y="113030"/>
                </a:lnTo>
                <a:lnTo>
                  <a:pt x="263017" y="113030"/>
                </a:lnTo>
                <a:lnTo>
                  <a:pt x="263017" y="111760"/>
                </a:lnTo>
                <a:lnTo>
                  <a:pt x="261874" y="111760"/>
                </a:lnTo>
                <a:lnTo>
                  <a:pt x="260604" y="110490"/>
                </a:lnTo>
                <a:lnTo>
                  <a:pt x="258825" y="109220"/>
                </a:lnTo>
                <a:lnTo>
                  <a:pt x="256540" y="107950"/>
                </a:lnTo>
                <a:close/>
              </a:path>
              <a:path w="530860" h="393700">
                <a:moveTo>
                  <a:pt x="260477" y="120650"/>
                </a:moveTo>
                <a:lnTo>
                  <a:pt x="258699" y="120650"/>
                </a:lnTo>
                <a:lnTo>
                  <a:pt x="257556" y="121920"/>
                </a:lnTo>
                <a:lnTo>
                  <a:pt x="206502" y="121920"/>
                </a:lnTo>
                <a:lnTo>
                  <a:pt x="206502" y="123190"/>
                </a:lnTo>
                <a:lnTo>
                  <a:pt x="206248" y="124460"/>
                </a:lnTo>
                <a:lnTo>
                  <a:pt x="206121" y="127000"/>
                </a:lnTo>
                <a:lnTo>
                  <a:pt x="260731" y="127000"/>
                </a:lnTo>
                <a:lnTo>
                  <a:pt x="260731" y="121920"/>
                </a:lnTo>
                <a:lnTo>
                  <a:pt x="260477" y="120650"/>
                </a:lnTo>
                <a:close/>
              </a:path>
              <a:path w="530860" h="393700">
                <a:moveTo>
                  <a:pt x="420664" y="103158"/>
                </a:moveTo>
                <a:lnTo>
                  <a:pt x="418465" y="110490"/>
                </a:lnTo>
                <a:lnTo>
                  <a:pt x="416941" y="120650"/>
                </a:lnTo>
                <a:lnTo>
                  <a:pt x="437006" y="124460"/>
                </a:lnTo>
                <a:lnTo>
                  <a:pt x="442468" y="114300"/>
                </a:lnTo>
                <a:lnTo>
                  <a:pt x="444754" y="107950"/>
                </a:lnTo>
                <a:lnTo>
                  <a:pt x="451104" y="107950"/>
                </a:lnTo>
                <a:lnTo>
                  <a:pt x="454532" y="106680"/>
                </a:lnTo>
                <a:lnTo>
                  <a:pt x="462153" y="106680"/>
                </a:lnTo>
                <a:lnTo>
                  <a:pt x="464185" y="105410"/>
                </a:lnTo>
                <a:lnTo>
                  <a:pt x="466725" y="105410"/>
                </a:lnTo>
                <a:lnTo>
                  <a:pt x="469392" y="104140"/>
                </a:lnTo>
                <a:lnTo>
                  <a:pt x="422529" y="104140"/>
                </a:lnTo>
                <a:lnTo>
                  <a:pt x="420664" y="103158"/>
                </a:lnTo>
                <a:close/>
              </a:path>
              <a:path w="530860" h="393700">
                <a:moveTo>
                  <a:pt x="260731" y="118110"/>
                </a:moveTo>
                <a:lnTo>
                  <a:pt x="250444" y="118110"/>
                </a:lnTo>
                <a:lnTo>
                  <a:pt x="251841" y="119380"/>
                </a:lnTo>
                <a:lnTo>
                  <a:pt x="260350" y="119380"/>
                </a:lnTo>
                <a:lnTo>
                  <a:pt x="260731" y="118110"/>
                </a:lnTo>
                <a:close/>
              </a:path>
              <a:path w="530860" h="393700">
                <a:moveTo>
                  <a:pt x="493169" y="102870"/>
                </a:moveTo>
                <a:lnTo>
                  <a:pt x="420750" y="102870"/>
                </a:lnTo>
                <a:lnTo>
                  <a:pt x="422529" y="104140"/>
                </a:lnTo>
                <a:lnTo>
                  <a:pt x="469392" y="104140"/>
                </a:lnTo>
                <a:lnTo>
                  <a:pt x="467106" y="105410"/>
                </a:lnTo>
                <a:lnTo>
                  <a:pt x="470535" y="109220"/>
                </a:lnTo>
                <a:lnTo>
                  <a:pt x="480822" y="119380"/>
                </a:lnTo>
                <a:lnTo>
                  <a:pt x="498602" y="111760"/>
                </a:lnTo>
                <a:lnTo>
                  <a:pt x="493169" y="102870"/>
                </a:lnTo>
                <a:close/>
              </a:path>
              <a:path w="530860" h="393700">
                <a:moveTo>
                  <a:pt x="262255" y="116840"/>
                </a:moveTo>
                <a:lnTo>
                  <a:pt x="243840" y="116840"/>
                </a:lnTo>
                <a:lnTo>
                  <a:pt x="247142" y="118110"/>
                </a:lnTo>
                <a:lnTo>
                  <a:pt x="261619" y="118110"/>
                </a:lnTo>
                <a:lnTo>
                  <a:pt x="262255" y="116840"/>
                </a:lnTo>
                <a:close/>
              </a:path>
              <a:path w="530860" h="393700">
                <a:moveTo>
                  <a:pt x="263017" y="113030"/>
                </a:moveTo>
                <a:lnTo>
                  <a:pt x="209804" y="113030"/>
                </a:lnTo>
                <a:lnTo>
                  <a:pt x="209423" y="114300"/>
                </a:lnTo>
                <a:lnTo>
                  <a:pt x="263017" y="114300"/>
                </a:lnTo>
                <a:lnTo>
                  <a:pt x="263017" y="113030"/>
                </a:lnTo>
                <a:close/>
              </a:path>
              <a:path w="530860" h="393700">
                <a:moveTo>
                  <a:pt x="249300" y="105410"/>
                </a:moveTo>
                <a:lnTo>
                  <a:pt x="214756" y="105410"/>
                </a:lnTo>
                <a:lnTo>
                  <a:pt x="212090" y="106680"/>
                </a:lnTo>
                <a:lnTo>
                  <a:pt x="209169" y="107950"/>
                </a:lnTo>
                <a:lnTo>
                  <a:pt x="254000" y="107950"/>
                </a:lnTo>
                <a:lnTo>
                  <a:pt x="252475" y="106680"/>
                </a:lnTo>
                <a:lnTo>
                  <a:pt x="250825" y="106680"/>
                </a:lnTo>
                <a:lnTo>
                  <a:pt x="249300" y="105410"/>
                </a:lnTo>
                <a:close/>
              </a:path>
              <a:path w="530860" h="393700">
                <a:moveTo>
                  <a:pt x="237362" y="102870"/>
                </a:moveTo>
                <a:lnTo>
                  <a:pt x="227837" y="102870"/>
                </a:lnTo>
                <a:lnTo>
                  <a:pt x="222885" y="104140"/>
                </a:lnTo>
                <a:lnTo>
                  <a:pt x="217424" y="105410"/>
                </a:lnTo>
                <a:lnTo>
                  <a:pt x="245618" y="105410"/>
                </a:lnTo>
                <a:lnTo>
                  <a:pt x="239394" y="104140"/>
                </a:lnTo>
                <a:lnTo>
                  <a:pt x="237362" y="102870"/>
                </a:lnTo>
                <a:close/>
              </a:path>
              <a:path w="530860" h="393700">
                <a:moveTo>
                  <a:pt x="439038" y="90170"/>
                </a:moveTo>
                <a:lnTo>
                  <a:pt x="399161" y="90170"/>
                </a:lnTo>
                <a:lnTo>
                  <a:pt x="400557" y="91440"/>
                </a:lnTo>
                <a:lnTo>
                  <a:pt x="401447" y="92710"/>
                </a:lnTo>
                <a:lnTo>
                  <a:pt x="401955" y="92710"/>
                </a:lnTo>
                <a:lnTo>
                  <a:pt x="401635" y="92881"/>
                </a:lnTo>
                <a:lnTo>
                  <a:pt x="404241" y="95250"/>
                </a:lnTo>
                <a:lnTo>
                  <a:pt x="406907" y="96520"/>
                </a:lnTo>
                <a:lnTo>
                  <a:pt x="408178" y="97790"/>
                </a:lnTo>
                <a:lnTo>
                  <a:pt x="409702" y="99060"/>
                </a:lnTo>
                <a:lnTo>
                  <a:pt x="411353" y="99060"/>
                </a:lnTo>
                <a:lnTo>
                  <a:pt x="412750" y="100330"/>
                </a:lnTo>
                <a:lnTo>
                  <a:pt x="415925" y="101600"/>
                </a:lnTo>
                <a:lnTo>
                  <a:pt x="417703" y="101600"/>
                </a:lnTo>
                <a:lnTo>
                  <a:pt x="420664" y="103158"/>
                </a:lnTo>
                <a:lnTo>
                  <a:pt x="420750" y="102870"/>
                </a:lnTo>
                <a:lnTo>
                  <a:pt x="493169" y="102870"/>
                </a:lnTo>
                <a:lnTo>
                  <a:pt x="491617" y="100330"/>
                </a:lnTo>
                <a:lnTo>
                  <a:pt x="488315" y="95250"/>
                </a:lnTo>
                <a:lnTo>
                  <a:pt x="490347" y="93980"/>
                </a:lnTo>
                <a:lnTo>
                  <a:pt x="494284" y="91440"/>
                </a:lnTo>
                <a:lnTo>
                  <a:pt x="441579" y="91440"/>
                </a:lnTo>
                <a:lnTo>
                  <a:pt x="439038" y="90170"/>
                </a:lnTo>
                <a:close/>
              </a:path>
              <a:path w="530860" h="393700">
                <a:moveTo>
                  <a:pt x="383794" y="39370"/>
                </a:moveTo>
                <a:lnTo>
                  <a:pt x="370078" y="39370"/>
                </a:lnTo>
                <a:lnTo>
                  <a:pt x="364871" y="54610"/>
                </a:lnTo>
                <a:lnTo>
                  <a:pt x="378079" y="58420"/>
                </a:lnTo>
                <a:lnTo>
                  <a:pt x="384937" y="59690"/>
                </a:lnTo>
                <a:lnTo>
                  <a:pt x="384810" y="62230"/>
                </a:lnTo>
                <a:lnTo>
                  <a:pt x="385063" y="63500"/>
                </a:lnTo>
                <a:lnTo>
                  <a:pt x="385191" y="66040"/>
                </a:lnTo>
                <a:lnTo>
                  <a:pt x="385699" y="68580"/>
                </a:lnTo>
                <a:lnTo>
                  <a:pt x="386334" y="71120"/>
                </a:lnTo>
                <a:lnTo>
                  <a:pt x="386969" y="72390"/>
                </a:lnTo>
                <a:lnTo>
                  <a:pt x="387857" y="74930"/>
                </a:lnTo>
                <a:lnTo>
                  <a:pt x="388874" y="77470"/>
                </a:lnTo>
                <a:lnTo>
                  <a:pt x="381888" y="80010"/>
                </a:lnTo>
                <a:lnTo>
                  <a:pt x="371221" y="87630"/>
                </a:lnTo>
                <a:lnTo>
                  <a:pt x="381635" y="100330"/>
                </a:lnTo>
                <a:lnTo>
                  <a:pt x="394843" y="96520"/>
                </a:lnTo>
                <a:lnTo>
                  <a:pt x="401635" y="92881"/>
                </a:lnTo>
                <a:lnTo>
                  <a:pt x="401447" y="92710"/>
                </a:lnTo>
                <a:lnTo>
                  <a:pt x="400812" y="92710"/>
                </a:lnTo>
                <a:lnTo>
                  <a:pt x="399161" y="90170"/>
                </a:lnTo>
                <a:lnTo>
                  <a:pt x="436499" y="90170"/>
                </a:lnTo>
                <a:lnTo>
                  <a:pt x="434086" y="88900"/>
                </a:lnTo>
                <a:lnTo>
                  <a:pt x="431546" y="88900"/>
                </a:lnTo>
                <a:lnTo>
                  <a:pt x="426974" y="87630"/>
                </a:lnTo>
                <a:lnTo>
                  <a:pt x="422656" y="85090"/>
                </a:lnTo>
                <a:lnTo>
                  <a:pt x="420750" y="83820"/>
                </a:lnTo>
                <a:lnTo>
                  <a:pt x="418719" y="82550"/>
                </a:lnTo>
                <a:lnTo>
                  <a:pt x="416941" y="81280"/>
                </a:lnTo>
                <a:lnTo>
                  <a:pt x="413638" y="77470"/>
                </a:lnTo>
                <a:lnTo>
                  <a:pt x="412242" y="76200"/>
                </a:lnTo>
                <a:lnTo>
                  <a:pt x="411225" y="74930"/>
                </a:lnTo>
                <a:lnTo>
                  <a:pt x="410463" y="73660"/>
                </a:lnTo>
                <a:lnTo>
                  <a:pt x="409575" y="72390"/>
                </a:lnTo>
                <a:lnTo>
                  <a:pt x="408940" y="71120"/>
                </a:lnTo>
                <a:lnTo>
                  <a:pt x="408178" y="69850"/>
                </a:lnTo>
                <a:lnTo>
                  <a:pt x="407797" y="68580"/>
                </a:lnTo>
                <a:lnTo>
                  <a:pt x="407416" y="66040"/>
                </a:lnTo>
                <a:lnTo>
                  <a:pt x="407035" y="64770"/>
                </a:lnTo>
                <a:lnTo>
                  <a:pt x="406781" y="63500"/>
                </a:lnTo>
                <a:lnTo>
                  <a:pt x="406907" y="57150"/>
                </a:lnTo>
                <a:lnTo>
                  <a:pt x="407669" y="54610"/>
                </a:lnTo>
                <a:lnTo>
                  <a:pt x="407924" y="53340"/>
                </a:lnTo>
                <a:lnTo>
                  <a:pt x="409829" y="49530"/>
                </a:lnTo>
                <a:lnTo>
                  <a:pt x="410591" y="48260"/>
                </a:lnTo>
                <a:lnTo>
                  <a:pt x="411606" y="46990"/>
                </a:lnTo>
                <a:lnTo>
                  <a:pt x="412496" y="45720"/>
                </a:lnTo>
                <a:lnTo>
                  <a:pt x="413512" y="44450"/>
                </a:lnTo>
                <a:lnTo>
                  <a:pt x="415798" y="41910"/>
                </a:lnTo>
                <a:lnTo>
                  <a:pt x="390525" y="41910"/>
                </a:lnTo>
                <a:lnTo>
                  <a:pt x="383794" y="39370"/>
                </a:lnTo>
                <a:close/>
              </a:path>
              <a:path w="530860" h="393700">
                <a:moveTo>
                  <a:pt x="513715" y="24130"/>
                </a:moveTo>
                <a:lnTo>
                  <a:pt x="497967" y="29210"/>
                </a:lnTo>
                <a:lnTo>
                  <a:pt x="493903" y="30480"/>
                </a:lnTo>
                <a:lnTo>
                  <a:pt x="494538" y="31750"/>
                </a:lnTo>
                <a:lnTo>
                  <a:pt x="459613" y="31750"/>
                </a:lnTo>
                <a:lnTo>
                  <a:pt x="462025" y="33020"/>
                </a:lnTo>
                <a:lnTo>
                  <a:pt x="464312" y="34290"/>
                </a:lnTo>
                <a:lnTo>
                  <a:pt x="466598" y="34290"/>
                </a:lnTo>
                <a:lnTo>
                  <a:pt x="468884" y="35560"/>
                </a:lnTo>
                <a:lnTo>
                  <a:pt x="474980" y="39370"/>
                </a:lnTo>
                <a:lnTo>
                  <a:pt x="478281" y="41910"/>
                </a:lnTo>
                <a:lnTo>
                  <a:pt x="479932" y="44450"/>
                </a:lnTo>
                <a:lnTo>
                  <a:pt x="481330" y="45720"/>
                </a:lnTo>
                <a:lnTo>
                  <a:pt x="486156" y="55880"/>
                </a:lnTo>
                <a:lnTo>
                  <a:pt x="486410" y="57150"/>
                </a:lnTo>
                <a:lnTo>
                  <a:pt x="486791" y="58420"/>
                </a:lnTo>
                <a:lnTo>
                  <a:pt x="486918" y="62230"/>
                </a:lnTo>
                <a:lnTo>
                  <a:pt x="486663" y="63500"/>
                </a:lnTo>
                <a:lnTo>
                  <a:pt x="486282" y="66040"/>
                </a:lnTo>
                <a:lnTo>
                  <a:pt x="486029" y="67310"/>
                </a:lnTo>
                <a:lnTo>
                  <a:pt x="485648" y="68580"/>
                </a:lnTo>
                <a:lnTo>
                  <a:pt x="485140" y="69850"/>
                </a:lnTo>
                <a:lnTo>
                  <a:pt x="484378" y="71120"/>
                </a:lnTo>
                <a:lnTo>
                  <a:pt x="483743" y="72390"/>
                </a:lnTo>
                <a:lnTo>
                  <a:pt x="482854" y="73660"/>
                </a:lnTo>
                <a:lnTo>
                  <a:pt x="482092" y="74930"/>
                </a:lnTo>
                <a:lnTo>
                  <a:pt x="481075" y="76200"/>
                </a:lnTo>
                <a:lnTo>
                  <a:pt x="477647" y="80010"/>
                </a:lnTo>
                <a:lnTo>
                  <a:pt x="476377" y="81280"/>
                </a:lnTo>
                <a:lnTo>
                  <a:pt x="473582" y="83820"/>
                </a:lnTo>
                <a:lnTo>
                  <a:pt x="472059" y="83820"/>
                </a:lnTo>
                <a:lnTo>
                  <a:pt x="470535" y="85090"/>
                </a:lnTo>
                <a:lnTo>
                  <a:pt x="468884" y="86360"/>
                </a:lnTo>
                <a:lnTo>
                  <a:pt x="467232" y="86360"/>
                </a:lnTo>
                <a:lnTo>
                  <a:pt x="462406" y="88900"/>
                </a:lnTo>
                <a:lnTo>
                  <a:pt x="459867" y="88900"/>
                </a:lnTo>
                <a:lnTo>
                  <a:pt x="454660" y="90170"/>
                </a:lnTo>
                <a:lnTo>
                  <a:pt x="452119" y="91440"/>
                </a:lnTo>
                <a:lnTo>
                  <a:pt x="494284" y="91440"/>
                </a:lnTo>
                <a:lnTo>
                  <a:pt x="496062" y="88900"/>
                </a:lnTo>
                <a:lnTo>
                  <a:pt x="497713" y="87630"/>
                </a:lnTo>
                <a:lnTo>
                  <a:pt x="499110" y="86360"/>
                </a:lnTo>
                <a:lnTo>
                  <a:pt x="500634" y="83820"/>
                </a:lnTo>
                <a:lnTo>
                  <a:pt x="502031" y="82550"/>
                </a:lnTo>
                <a:lnTo>
                  <a:pt x="526012" y="82550"/>
                </a:lnTo>
                <a:lnTo>
                  <a:pt x="530352" y="69850"/>
                </a:lnTo>
                <a:lnTo>
                  <a:pt x="514223" y="64770"/>
                </a:lnTo>
                <a:lnTo>
                  <a:pt x="508507" y="64770"/>
                </a:lnTo>
                <a:lnTo>
                  <a:pt x="508762" y="62230"/>
                </a:lnTo>
                <a:lnTo>
                  <a:pt x="508762" y="59690"/>
                </a:lnTo>
                <a:lnTo>
                  <a:pt x="508000" y="53340"/>
                </a:lnTo>
                <a:lnTo>
                  <a:pt x="507365" y="50800"/>
                </a:lnTo>
                <a:lnTo>
                  <a:pt x="506730" y="49530"/>
                </a:lnTo>
                <a:lnTo>
                  <a:pt x="505841" y="46990"/>
                </a:lnTo>
                <a:lnTo>
                  <a:pt x="510667" y="44450"/>
                </a:lnTo>
                <a:lnTo>
                  <a:pt x="524256" y="36830"/>
                </a:lnTo>
                <a:lnTo>
                  <a:pt x="513715" y="24130"/>
                </a:lnTo>
                <a:close/>
              </a:path>
              <a:path w="530860" h="393700">
                <a:moveTo>
                  <a:pt x="526012" y="82550"/>
                </a:moveTo>
                <a:lnTo>
                  <a:pt x="502031" y="82550"/>
                </a:lnTo>
                <a:lnTo>
                  <a:pt x="508254" y="83820"/>
                </a:lnTo>
                <a:lnTo>
                  <a:pt x="525144" y="85090"/>
                </a:lnTo>
                <a:lnTo>
                  <a:pt x="526012" y="82550"/>
                </a:lnTo>
                <a:close/>
              </a:path>
              <a:path w="530860" h="393700">
                <a:moveTo>
                  <a:pt x="304038" y="50800"/>
                </a:moveTo>
                <a:lnTo>
                  <a:pt x="289432" y="68580"/>
                </a:lnTo>
                <a:lnTo>
                  <a:pt x="353940" y="68580"/>
                </a:lnTo>
                <a:lnTo>
                  <a:pt x="304038" y="50800"/>
                </a:lnTo>
                <a:close/>
              </a:path>
              <a:path w="530860" h="393700">
                <a:moveTo>
                  <a:pt x="264668" y="63500"/>
                </a:moveTo>
                <a:lnTo>
                  <a:pt x="201168" y="63500"/>
                </a:lnTo>
                <a:lnTo>
                  <a:pt x="191388" y="64770"/>
                </a:lnTo>
                <a:lnTo>
                  <a:pt x="270065" y="64770"/>
                </a:lnTo>
                <a:lnTo>
                  <a:pt x="264668" y="63500"/>
                </a:lnTo>
                <a:close/>
              </a:path>
              <a:path w="530860" h="393700">
                <a:moveTo>
                  <a:pt x="250062" y="62230"/>
                </a:moveTo>
                <a:lnTo>
                  <a:pt x="216154" y="62230"/>
                </a:lnTo>
                <a:lnTo>
                  <a:pt x="206121" y="63500"/>
                </a:lnTo>
                <a:lnTo>
                  <a:pt x="253746" y="63500"/>
                </a:lnTo>
                <a:lnTo>
                  <a:pt x="250062" y="62230"/>
                </a:lnTo>
                <a:close/>
              </a:path>
              <a:path w="530860" h="393700">
                <a:moveTo>
                  <a:pt x="414528" y="3810"/>
                </a:moveTo>
                <a:lnTo>
                  <a:pt x="396748" y="12700"/>
                </a:lnTo>
                <a:lnTo>
                  <a:pt x="402209" y="22860"/>
                </a:lnTo>
                <a:lnTo>
                  <a:pt x="405384" y="26670"/>
                </a:lnTo>
                <a:lnTo>
                  <a:pt x="400812" y="29210"/>
                </a:lnTo>
                <a:lnTo>
                  <a:pt x="398780" y="31750"/>
                </a:lnTo>
                <a:lnTo>
                  <a:pt x="396875" y="33020"/>
                </a:lnTo>
                <a:lnTo>
                  <a:pt x="393446" y="36830"/>
                </a:lnTo>
                <a:lnTo>
                  <a:pt x="391922" y="39370"/>
                </a:lnTo>
                <a:lnTo>
                  <a:pt x="390525" y="41910"/>
                </a:lnTo>
                <a:lnTo>
                  <a:pt x="415798" y="41910"/>
                </a:lnTo>
                <a:lnTo>
                  <a:pt x="417068" y="40640"/>
                </a:lnTo>
                <a:lnTo>
                  <a:pt x="419862" y="38100"/>
                </a:lnTo>
                <a:lnTo>
                  <a:pt x="421386" y="38100"/>
                </a:lnTo>
                <a:lnTo>
                  <a:pt x="424688" y="35560"/>
                </a:lnTo>
                <a:lnTo>
                  <a:pt x="426466" y="35560"/>
                </a:lnTo>
                <a:lnTo>
                  <a:pt x="428752" y="34290"/>
                </a:lnTo>
                <a:lnTo>
                  <a:pt x="431292" y="33020"/>
                </a:lnTo>
                <a:lnTo>
                  <a:pt x="433705" y="31750"/>
                </a:lnTo>
                <a:lnTo>
                  <a:pt x="436244" y="31750"/>
                </a:lnTo>
                <a:lnTo>
                  <a:pt x="441325" y="30480"/>
                </a:lnTo>
                <a:lnTo>
                  <a:pt x="493903" y="30480"/>
                </a:lnTo>
                <a:lnTo>
                  <a:pt x="490855" y="27940"/>
                </a:lnTo>
                <a:lnTo>
                  <a:pt x="486663" y="25400"/>
                </a:lnTo>
                <a:lnTo>
                  <a:pt x="485267" y="24130"/>
                </a:lnTo>
                <a:lnTo>
                  <a:pt x="483743" y="24130"/>
                </a:lnTo>
                <a:lnTo>
                  <a:pt x="482346" y="22860"/>
                </a:lnTo>
                <a:lnTo>
                  <a:pt x="480822" y="21590"/>
                </a:lnTo>
                <a:lnTo>
                  <a:pt x="477774" y="20320"/>
                </a:lnTo>
                <a:lnTo>
                  <a:pt x="475742" y="20320"/>
                </a:lnTo>
                <a:lnTo>
                  <a:pt x="474980" y="19050"/>
                </a:lnTo>
                <a:lnTo>
                  <a:pt x="473075" y="19050"/>
                </a:lnTo>
                <a:lnTo>
                  <a:pt x="471043" y="17780"/>
                </a:lnTo>
                <a:lnTo>
                  <a:pt x="424180" y="17780"/>
                </a:lnTo>
                <a:lnTo>
                  <a:pt x="426362" y="16740"/>
                </a:lnTo>
                <a:lnTo>
                  <a:pt x="426593" y="16510"/>
                </a:lnTo>
                <a:lnTo>
                  <a:pt x="423037" y="12700"/>
                </a:lnTo>
                <a:lnTo>
                  <a:pt x="414528" y="3810"/>
                </a:lnTo>
                <a:close/>
              </a:path>
              <a:path w="530860" h="393700">
                <a:moveTo>
                  <a:pt x="493903" y="30480"/>
                </a:moveTo>
                <a:lnTo>
                  <a:pt x="451866" y="30480"/>
                </a:lnTo>
                <a:lnTo>
                  <a:pt x="457073" y="31750"/>
                </a:lnTo>
                <a:lnTo>
                  <a:pt x="494538" y="31750"/>
                </a:lnTo>
                <a:lnTo>
                  <a:pt x="493903" y="30480"/>
                </a:lnTo>
                <a:close/>
              </a:path>
              <a:path w="530860" h="393700">
                <a:moveTo>
                  <a:pt x="458343" y="0"/>
                </a:moveTo>
                <a:lnTo>
                  <a:pt x="452119" y="11430"/>
                </a:lnTo>
                <a:lnTo>
                  <a:pt x="451231" y="13970"/>
                </a:lnTo>
                <a:lnTo>
                  <a:pt x="438657" y="13970"/>
                </a:lnTo>
                <a:lnTo>
                  <a:pt x="436753" y="15240"/>
                </a:lnTo>
                <a:lnTo>
                  <a:pt x="431546" y="15240"/>
                </a:lnTo>
                <a:lnTo>
                  <a:pt x="429387" y="16510"/>
                </a:lnTo>
                <a:lnTo>
                  <a:pt x="426847" y="16510"/>
                </a:lnTo>
                <a:lnTo>
                  <a:pt x="426362" y="16740"/>
                </a:lnTo>
                <a:lnTo>
                  <a:pt x="425323" y="17780"/>
                </a:lnTo>
                <a:lnTo>
                  <a:pt x="471043" y="17780"/>
                </a:lnTo>
                <a:lnTo>
                  <a:pt x="473456" y="19050"/>
                </a:lnTo>
                <a:lnTo>
                  <a:pt x="474980" y="19050"/>
                </a:lnTo>
                <a:lnTo>
                  <a:pt x="475996" y="16510"/>
                </a:lnTo>
                <a:lnTo>
                  <a:pt x="478281" y="3810"/>
                </a:lnTo>
                <a:lnTo>
                  <a:pt x="458343" y="0"/>
                </a:lnTo>
                <a:close/>
              </a:path>
            </a:pathLst>
          </a:custGeom>
          <a:solidFill>
            <a:srgbClr val="FFFFFF"/>
          </a:solidFill>
        </p:spPr>
        <p:txBody>
          <a:bodyPr wrap="square" lIns="0" tIns="0" rIns="0" bIns="0" rtlCol="0"/>
          <a:lstStyle/>
          <a:p>
            <a:endParaRPr sz="1350"/>
          </a:p>
        </p:txBody>
      </p:sp>
      <p:sp>
        <p:nvSpPr>
          <p:cNvPr id="24" name="object 24"/>
          <p:cNvSpPr txBox="1">
            <a:spLocks noGrp="1"/>
          </p:cNvSpPr>
          <p:nvPr>
            <p:ph type="body" idx="1"/>
          </p:nvPr>
        </p:nvSpPr>
        <p:spPr>
          <a:xfrm>
            <a:off x="1331640" y="2348880"/>
            <a:ext cx="7632848" cy="2754889"/>
          </a:xfrm>
          <a:prstGeom prst="rect">
            <a:avLst/>
          </a:prstGeom>
        </p:spPr>
        <p:txBody>
          <a:bodyPr vert="horz" wrap="square" lIns="0" tIns="9049" rIns="0" bIns="0" numCol="1" rtlCol="0" anchor="t" anchorCtr="0" compatLnSpc="1">
            <a:prstTxWarp prst="textNoShape">
              <a:avLst/>
            </a:prstTxWarp>
            <a:spAutoFit/>
          </a:bodyPr>
          <a:lstStyle/>
          <a:p>
            <a:pPr marL="1639253" marR="3810">
              <a:lnSpc>
                <a:spcPct val="100000"/>
              </a:lnSpc>
              <a:spcBef>
                <a:spcPts val="71"/>
              </a:spcBef>
            </a:pPr>
            <a:r>
              <a:rPr sz="2200" spc="-8" dirty="0"/>
              <a:t>优点</a:t>
            </a:r>
            <a:r>
              <a:rPr sz="2200" spc="386" dirty="0"/>
              <a:t>——</a:t>
            </a:r>
            <a:r>
              <a:rPr sz="2200" spc="-4" dirty="0" err="1"/>
              <a:t>调查面广、访问速度快、费</a:t>
            </a:r>
            <a:r>
              <a:rPr sz="2200" dirty="0" err="1"/>
              <a:t>用</a:t>
            </a:r>
            <a:r>
              <a:rPr sz="2200" spc="-4" dirty="0" err="1"/>
              <a:t>低廉、调研内容丰富、被调查者匿名</a:t>
            </a:r>
            <a:r>
              <a:rPr sz="2200" dirty="0" err="1"/>
              <a:t>性</a:t>
            </a:r>
            <a:r>
              <a:rPr sz="2200" spc="-4" dirty="0" err="1"/>
              <a:t>强</a:t>
            </a:r>
            <a:r>
              <a:rPr sz="2200" spc="-4" dirty="0"/>
              <a:t>；</a:t>
            </a:r>
          </a:p>
          <a:p>
            <a:pPr marL="1639253" marR="3810">
              <a:lnSpc>
                <a:spcPct val="100000"/>
              </a:lnSpc>
              <a:spcBef>
                <a:spcPts val="4"/>
              </a:spcBef>
            </a:pPr>
            <a:r>
              <a:rPr sz="2200" spc="-4" dirty="0"/>
              <a:t>缺点</a:t>
            </a:r>
            <a:r>
              <a:rPr sz="2200" spc="386" dirty="0"/>
              <a:t>——</a:t>
            </a:r>
            <a:r>
              <a:rPr sz="2200" spc="-4" dirty="0" err="1"/>
              <a:t>样本对象的局限性、获取信</a:t>
            </a:r>
            <a:r>
              <a:rPr sz="2200" spc="4" dirty="0" err="1"/>
              <a:t>息</a:t>
            </a:r>
            <a:r>
              <a:rPr sz="2200" spc="-4" dirty="0" err="1"/>
              <a:t>的真实性与准确性难以衡量、难以排除重</a:t>
            </a:r>
            <a:r>
              <a:rPr sz="2200" spc="8" dirty="0" err="1"/>
              <a:t>复</a:t>
            </a:r>
            <a:r>
              <a:rPr sz="2200" spc="-4" dirty="0" err="1"/>
              <a:t>调查</a:t>
            </a:r>
            <a:r>
              <a:rPr sz="2200" spc="-4" dirty="0"/>
              <a:t>。</a:t>
            </a:r>
          </a:p>
          <a:p>
            <a:pPr marL="1629728">
              <a:lnSpc>
                <a:spcPct val="100000"/>
              </a:lnSpc>
              <a:spcBef>
                <a:spcPts val="41"/>
              </a:spcBef>
            </a:pPr>
            <a:endParaRPr sz="2200" dirty="0">
              <a:latin typeface="Times New Roman"/>
              <a:cs typeface="Times New Roman"/>
            </a:endParaRPr>
          </a:p>
          <a:p>
            <a:pPr marL="1639253" marR="317182">
              <a:lnSpc>
                <a:spcPct val="100000"/>
              </a:lnSpc>
            </a:pPr>
            <a:r>
              <a:rPr sz="2200" spc="-4" dirty="0" err="1"/>
              <a:t>建议：与传统调查方式结合，避免</a:t>
            </a:r>
            <a:r>
              <a:rPr sz="2200" dirty="0" err="1"/>
              <a:t>网</a:t>
            </a:r>
            <a:r>
              <a:rPr sz="2200" spc="-4" dirty="0" err="1"/>
              <a:t>络调查</a:t>
            </a:r>
            <a:r>
              <a:rPr sz="2200" spc="-8" dirty="0" err="1"/>
              <a:t>的局限性</a:t>
            </a:r>
            <a:r>
              <a:rPr sz="2200" spc="-8" dirty="0"/>
              <a:t>。</a:t>
            </a:r>
          </a:p>
        </p:txBody>
      </p:sp>
    </p:spTree>
    <p:extLst>
      <p:ext uri="{BB962C8B-B14F-4D97-AF65-F5344CB8AC3E}">
        <p14:creationId xmlns:p14="http://schemas.microsoft.com/office/powerpoint/2010/main" val="31904547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1196752"/>
            <a:ext cx="8034337" cy="5008564"/>
          </a:xfrm>
        </p:spPr>
        <p:txBody>
          <a:bodyPr/>
          <a:lstStyle/>
          <a:p>
            <a:r>
              <a:rPr lang="zh-CN" altLang="zh-CN" sz="2400" dirty="0"/>
              <a:t>（</a:t>
            </a:r>
            <a:r>
              <a:rPr lang="en-US" altLang="zh-CN" sz="2400" dirty="0"/>
              <a:t>2</a:t>
            </a:r>
            <a:r>
              <a:rPr lang="zh-CN" altLang="zh-CN" sz="2400" dirty="0"/>
              <a:t>）观察法。</a:t>
            </a:r>
            <a:endParaRPr lang="en-US" altLang="zh-CN" sz="2400" dirty="0"/>
          </a:p>
          <a:p>
            <a:r>
              <a:rPr lang="zh-CN" altLang="en-US" sz="2400" dirty="0"/>
              <a:t>观察法的定义。</a:t>
            </a:r>
            <a:r>
              <a:rPr lang="zh-CN" altLang="zh-CN" sz="2400" dirty="0"/>
              <a:t>这种调研方法是调研人员通过直接到调研现场观察和记录被调研者的言行从而取得第一手资料的方法，也可安装照相机、摄影机、录音机等进行拍摄和录音。</a:t>
            </a:r>
            <a:endParaRPr lang="en-US" altLang="zh-CN" sz="2400" dirty="0"/>
          </a:p>
          <a:p>
            <a:r>
              <a:rPr lang="zh-CN" altLang="en-US" sz="2400" dirty="0"/>
              <a:t>观察法的实际操作方法。观察法的实际操作方法包括</a:t>
            </a:r>
            <a:r>
              <a:rPr lang="zh-CN" altLang="en-US" sz="2400" dirty="0">
                <a:solidFill>
                  <a:srgbClr val="C00000"/>
                </a:solidFill>
              </a:rPr>
              <a:t>直接观察法、仪器观察法和实际痕迹测量法</a:t>
            </a:r>
            <a:r>
              <a:rPr lang="zh-CN" altLang="en-US" sz="2400" dirty="0"/>
              <a:t>。</a:t>
            </a:r>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spTree>
    <p:extLst>
      <p:ext uri="{BB962C8B-B14F-4D97-AF65-F5344CB8AC3E}">
        <p14:creationId xmlns:p14="http://schemas.microsoft.com/office/powerpoint/2010/main" val="17188467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692696"/>
            <a:ext cx="8034337" cy="5760640"/>
          </a:xfrm>
        </p:spPr>
        <p:txBody>
          <a:bodyPr/>
          <a:lstStyle/>
          <a:p>
            <a:r>
              <a:rPr lang="zh-CN" altLang="en-US" sz="2800" dirty="0">
                <a:latin typeface="微软雅黑" panose="020B0503020204020204" pitchFamily="34" charset="-122"/>
                <a:ea typeface="微软雅黑" panose="020B0503020204020204" pitchFamily="34" charset="-122"/>
              </a:rPr>
              <a:t>人员观察</a:t>
            </a:r>
          </a:p>
          <a:p>
            <a:pPr marL="0" indent="0">
              <a:buNone/>
            </a:pPr>
            <a:r>
              <a:rPr lang="zh-CN" altLang="en-US" sz="2400" dirty="0"/>
              <a:t>人员观察是有研究人员亲临现场进行观察，收集资料。</a:t>
            </a:r>
          </a:p>
          <a:p>
            <a:pPr marL="0" indent="0">
              <a:buNone/>
            </a:pPr>
            <a:r>
              <a:rPr lang="zh-CN" altLang="en-US" sz="2800" dirty="0">
                <a:solidFill>
                  <a:srgbClr val="C00000"/>
                </a:solidFill>
              </a:rPr>
              <a:t>典型应用形式</a:t>
            </a:r>
            <a:r>
              <a:rPr lang="en-US" altLang="zh-CN" sz="2800" dirty="0">
                <a:solidFill>
                  <a:srgbClr val="C00000"/>
                </a:solidFill>
              </a:rPr>
              <a:t>——</a:t>
            </a:r>
            <a:r>
              <a:rPr lang="zh-CN" altLang="en-US" sz="2800" dirty="0">
                <a:solidFill>
                  <a:srgbClr val="C00000"/>
                </a:solidFill>
              </a:rPr>
              <a:t>神秘顾客法</a:t>
            </a:r>
            <a:endParaRPr lang="en-US" altLang="zh-CN" sz="2800" dirty="0">
              <a:solidFill>
                <a:srgbClr val="C00000"/>
              </a:solidFill>
            </a:endParaRPr>
          </a:p>
          <a:p>
            <a:pPr marL="0" indent="0">
              <a:buNone/>
            </a:pPr>
            <a:r>
              <a:rPr lang="en-US" altLang="zh-CN" sz="2800" dirty="0">
                <a:solidFill>
                  <a:srgbClr val="C00000"/>
                </a:solidFill>
                <a:latin typeface="华文隶书" panose="02010800040101010101" pitchFamily="2" charset="-122"/>
                <a:ea typeface="华文隶书" panose="02010800040101010101" pitchFamily="2" charset="-122"/>
              </a:rPr>
              <a:t>1.</a:t>
            </a:r>
            <a:r>
              <a:rPr lang="zh-CN" altLang="en-US" sz="2800" dirty="0">
                <a:solidFill>
                  <a:srgbClr val="C00000"/>
                </a:solidFill>
                <a:latin typeface="华文隶书" panose="02010800040101010101" pitchFamily="2" charset="-122"/>
                <a:ea typeface="华文隶书" panose="02010800040101010101" pitchFamily="2" charset="-122"/>
              </a:rPr>
              <a:t>打神秘电话</a:t>
            </a:r>
            <a:endParaRPr lang="en-US" altLang="zh-CN" sz="2800" dirty="0">
              <a:solidFill>
                <a:srgbClr val="C00000"/>
              </a:solidFill>
              <a:latin typeface="华文隶书" panose="02010800040101010101" pitchFamily="2" charset="-122"/>
              <a:ea typeface="华文隶书" panose="02010800040101010101" pitchFamily="2" charset="-122"/>
            </a:endParaRPr>
          </a:p>
          <a:p>
            <a:pPr marL="0" indent="0">
              <a:buNone/>
            </a:pPr>
            <a:r>
              <a:rPr lang="zh-CN" altLang="en-US" sz="2400" dirty="0"/>
              <a:t>通过给客户打电话并根据电话交流，观察、评估顾客所接受的服务水平；</a:t>
            </a:r>
            <a:endParaRPr lang="en-US" altLang="zh-CN" sz="2400" dirty="0"/>
          </a:p>
          <a:p>
            <a:pPr marL="0" indent="0">
              <a:buNone/>
            </a:pPr>
            <a:r>
              <a:rPr lang="en-US" altLang="zh-CN" sz="2800" dirty="0">
                <a:solidFill>
                  <a:srgbClr val="C00000"/>
                </a:solidFill>
                <a:latin typeface="华文隶书" panose="02010800040101010101" pitchFamily="2" charset="-122"/>
                <a:ea typeface="华文隶书" panose="02010800040101010101" pitchFamily="2" charset="-122"/>
              </a:rPr>
              <a:t>2.</a:t>
            </a:r>
            <a:r>
              <a:rPr lang="zh-CN" altLang="en-US" sz="2800" dirty="0">
                <a:solidFill>
                  <a:srgbClr val="C00000"/>
                </a:solidFill>
                <a:latin typeface="华文隶书" panose="02010800040101010101" pitchFamily="2" charset="-122"/>
                <a:ea typeface="华文隶书" panose="02010800040101010101" pitchFamily="2" charset="-122"/>
              </a:rPr>
              <a:t>营业场所咨询</a:t>
            </a:r>
            <a:endParaRPr lang="en-US" altLang="zh-CN" sz="2800" dirty="0">
              <a:solidFill>
                <a:srgbClr val="C00000"/>
              </a:solidFill>
              <a:latin typeface="华文隶书" panose="02010800040101010101" pitchFamily="2" charset="-122"/>
              <a:ea typeface="华文隶书" panose="02010800040101010101" pitchFamily="2" charset="-122"/>
            </a:endParaRPr>
          </a:p>
          <a:p>
            <a:pPr marL="0" indent="0">
              <a:buNone/>
            </a:pPr>
            <a:r>
              <a:rPr lang="zh-CN" altLang="en-US" sz="2400" dirty="0"/>
              <a:t>通过与企业的销售或服务人员的沟通来考察企业的服务态度和服务水平；</a:t>
            </a:r>
            <a:endParaRPr lang="en-US" altLang="zh-CN" sz="2400" dirty="0"/>
          </a:p>
          <a:p>
            <a:pPr marL="0" indent="0">
              <a:buNone/>
            </a:pPr>
            <a:r>
              <a:rPr lang="en-US" altLang="zh-CN" sz="2800" dirty="0">
                <a:solidFill>
                  <a:srgbClr val="C00000"/>
                </a:solidFill>
                <a:latin typeface="华文隶书" panose="02010800040101010101" pitchFamily="2" charset="-122"/>
                <a:ea typeface="华文隶书" panose="02010800040101010101" pitchFamily="2" charset="-122"/>
              </a:rPr>
              <a:t>3.</a:t>
            </a:r>
            <a:r>
              <a:rPr lang="zh-CN" altLang="en-US" sz="2800" dirty="0">
                <a:solidFill>
                  <a:srgbClr val="C00000"/>
                </a:solidFill>
                <a:latin typeface="华文隶书" panose="02010800040101010101" pitchFamily="2" charset="-122"/>
                <a:ea typeface="华文隶书" panose="02010800040101010101" pitchFamily="2" charset="-122"/>
              </a:rPr>
              <a:t>实际办理业务</a:t>
            </a:r>
            <a:endParaRPr lang="en-US" altLang="zh-CN" sz="2800" dirty="0">
              <a:solidFill>
                <a:srgbClr val="C00000"/>
              </a:solidFill>
              <a:latin typeface="华文隶书" panose="02010800040101010101" pitchFamily="2" charset="-122"/>
              <a:ea typeface="华文隶书" panose="02010800040101010101" pitchFamily="2" charset="-122"/>
            </a:endParaRPr>
          </a:p>
          <a:p>
            <a:pPr marL="0" indent="0">
              <a:buNone/>
            </a:pPr>
            <a:r>
              <a:rPr lang="zh-CN" altLang="en-US" sz="2400" dirty="0"/>
              <a:t>通过假扮顾客办理业务，观察并感受所接受服务的整个过程。</a:t>
            </a:r>
            <a:endParaRPr lang="en-US" altLang="zh-CN" sz="2400" dirty="0"/>
          </a:p>
          <a:p>
            <a:pPr marL="0" indent="0">
              <a:buNone/>
            </a:pPr>
            <a:endParaRPr lang="zh-CN" altLang="en-US" sz="2400" dirty="0">
              <a:solidFill>
                <a:srgbClr val="C00000"/>
              </a:solidFill>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Tree>
    <p:extLst>
      <p:ext uri="{BB962C8B-B14F-4D97-AF65-F5344CB8AC3E}">
        <p14:creationId xmlns:p14="http://schemas.microsoft.com/office/powerpoint/2010/main" val="16922546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solidFill>
                  <a:srgbClr val="C00000"/>
                </a:solidFill>
              </a:rPr>
              <a:t>观察法的优点有：</a:t>
            </a:r>
          </a:p>
          <a:p>
            <a:r>
              <a:rPr lang="zh-CN" altLang="en-US" sz="2400" dirty="0"/>
              <a:t>①真实、准确。 </a:t>
            </a:r>
          </a:p>
          <a:p>
            <a:r>
              <a:rPr lang="zh-CN" altLang="en-US" sz="2400" dirty="0"/>
              <a:t>②直观、可靠。 </a:t>
            </a:r>
          </a:p>
          <a:p>
            <a:r>
              <a:rPr lang="zh-CN" altLang="en-US" sz="2400" dirty="0"/>
              <a:t>③简单、易行。</a:t>
            </a:r>
            <a:endParaRPr lang="en-US" altLang="zh-CN" sz="2400" dirty="0"/>
          </a:p>
          <a:p>
            <a:endParaRPr lang="en-US" altLang="zh-CN" sz="2400" dirty="0"/>
          </a:p>
          <a:p>
            <a:r>
              <a:rPr lang="zh-CN" altLang="en-US" sz="2400" dirty="0">
                <a:solidFill>
                  <a:srgbClr val="C00000"/>
                </a:solidFill>
              </a:rPr>
              <a:t>观察法的缺点有：</a:t>
            </a:r>
          </a:p>
          <a:p>
            <a:r>
              <a:rPr lang="zh-CN" altLang="en-US" sz="2400" dirty="0"/>
              <a:t>①观察的深度不够。 </a:t>
            </a:r>
          </a:p>
          <a:p>
            <a:r>
              <a:rPr lang="zh-CN" altLang="en-US" sz="2400" dirty="0"/>
              <a:t>②受调查者的主观影响较大。 </a:t>
            </a:r>
          </a:p>
          <a:p>
            <a:r>
              <a:rPr lang="zh-CN" altLang="en-US" sz="2400" dirty="0"/>
              <a:t>③受时间和成本的限制较大，要求较高的调研费用和较长的观察时间。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spTree>
    <p:extLst>
      <p:ext uri="{BB962C8B-B14F-4D97-AF65-F5344CB8AC3E}">
        <p14:creationId xmlns:p14="http://schemas.microsoft.com/office/powerpoint/2010/main" val="2329603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t>（</a:t>
            </a:r>
            <a:r>
              <a:rPr lang="en-US" altLang="zh-CN" sz="2400" dirty="0"/>
              <a:t>3</a:t>
            </a:r>
            <a:r>
              <a:rPr lang="zh-CN" altLang="en-US" sz="2400" dirty="0"/>
              <a:t>）实验法。</a:t>
            </a:r>
            <a:endParaRPr lang="en-US" altLang="zh-CN" sz="2400" dirty="0"/>
          </a:p>
          <a:p>
            <a:r>
              <a:rPr lang="zh-CN" altLang="en-US" sz="2400" dirty="0"/>
              <a:t>实验法的定义。实验法是指从影响调研问题的众多因素中选出一个或两个因素，将它们置于一定条件下，进行小规模的实验，然后对实验结果作出分析判断，进行决策。这种方法是目前消费品经营企业普遍采用的一种调研方法，应用范围很广。</a:t>
            </a:r>
            <a:endParaRPr lang="en-US" altLang="zh-CN" sz="2400" dirty="0"/>
          </a:p>
          <a:p>
            <a:r>
              <a:rPr lang="zh-CN" altLang="en-US" sz="2400" dirty="0"/>
              <a:t>实验法的相关概念。具体包括：</a:t>
            </a:r>
          </a:p>
          <a:p>
            <a:pPr lvl="1"/>
            <a:r>
              <a:rPr lang="zh-CN" altLang="en-US" sz="2400" dirty="0">
                <a:solidFill>
                  <a:srgbClr val="C00000"/>
                </a:solidFill>
              </a:rPr>
              <a:t>①实验组</a:t>
            </a:r>
            <a:r>
              <a:rPr lang="zh-CN" altLang="en-US" sz="2400" dirty="0"/>
              <a:t>。简单地说，实验组是指接受实验的被研究对象。  </a:t>
            </a:r>
          </a:p>
          <a:p>
            <a:pPr lvl="1"/>
            <a:r>
              <a:rPr lang="zh-CN" altLang="en-US" sz="2400" dirty="0">
                <a:solidFill>
                  <a:srgbClr val="C00000"/>
                </a:solidFill>
              </a:rPr>
              <a:t>②控制组</a:t>
            </a:r>
            <a:r>
              <a:rPr lang="zh-CN" altLang="en-US" sz="2400" dirty="0"/>
              <a:t>。控制组即非实验对象，往往与实验组进行对比实验调查。</a:t>
            </a: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Tree>
    <p:extLst>
      <p:ext uri="{BB962C8B-B14F-4D97-AF65-F5344CB8AC3E}">
        <p14:creationId xmlns:p14="http://schemas.microsoft.com/office/powerpoint/2010/main" val="41756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solidFill>
                  <a:srgbClr val="C00000"/>
                </a:solidFill>
              </a:rPr>
              <a:t>优点</a:t>
            </a:r>
            <a:r>
              <a:rPr lang="zh-CN" altLang="en-US" sz="2400" dirty="0"/>
              <a:t>是可以有控制地观察分析某些市场变量之间的内在联系，并且这种调研所取得的资料、数据较为客观、可靠。</a:t>
            </a:r>
            <a:endParaRPr lang="en-US" altLang="zh-CN" sz="2400" dirty="0"/>
          </a:p>
          <a:p>
            <a:r>
              <a:rPr lang="zh-CN" altLang="en-US" sz="2400" dirty="0">
                <a:solidFill>
                  <a:srgbClr val="C00000"/>
                </a:solidFill>
              </a:rPr>
              <a:t>缺点</a:t>
            </a:r>
            <a:r>
              <a:rPr lang="zh-CN" altLang="en-US" sz="2400" dirty="0"/>
              <a:t>是影响销售的因素很多，可变因素难以掌握，测试结果容易出现误差，而且实验所需时间长，费用开支较大。</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spTree>
    <p:extLst>
      <p:ext uri="{BB962C8B-B14F-4D97-AF65-F5344CB8AC3E}">
        <p14:creationId xmlns:p14="http://schemas.microsoft.com/office/powerpoint/2010/main" val="35873100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5.1.5</a:t>
            </a:r>
            <a:r>
              <a:rPr lang="zh-CN" altLang="en-US" sz="2400" dirty="0">
                <a:solidFill>
                  <a:srgbClr val="C00000"/>
                </a:solidFill>
              </a:rPr>
              <a:t>汽车市场调研的步骤</a:t>
            </a:r>
          </a:p>
          <a:p>
            <a:r>
              <a:rPr lang="zh-CN" altLang="en-US" dirty="0">
                <a:solidFill>
                  <a:srgbClr val="C00000"/>
                </a:solidFill>
              </a:rPr>
              <a:t>市场营销调研一般可分为五个阶段，即明确调研主题与调研目标；拟定调研计划；实施调研；统计和分析；形成报告。</a:t>
            </a:r>
          </a:p>
          <a:p>
            <a:r>
              <a:rPr lang="en-US" altLang="zh-CN" dirty="0"/>
              <a:t>1</a:t>
            </a:r>
            <a:r>
              <a:rPr lang="zh-CN" altLang="en-US" dirty="0"/>
              <a:t>．明确调研主题与调研目标</a:t>
            </a:r>
          </a:p>
          <a:p>
            <a:r>
              <a:rPr lang="en-US" altLang="zh-CN" dirty="0"/>
              <a:t>2</a:t>
            </a:r>
            <a:r>
              <a:rPr lang="zh-CN" altLang="en-US" dirty="0"/>
              <a:t>．拟定调研计划</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graphicFrame>
        <p:nvGraphicFramePr>
          <p:cNvPr id="6" name="表格 5"/>
          <p:cNvGraphicFramePr>
            <a:graphicFrameLocks noGrp="1"/>
          </p:cNvGraphicFramePr>
          <p:nvPr>
            <p:extLst>
              <p:ext uri="{D42A27DB-BD31-4B8C-83A1-F6EECF244321}">
                <p14:modId xmlns:p14="http://schemas.microsoft.com/office/powerpoint/2010/main" val="995126171"/>
              </p:ext>
            </p:extLst>
          </p:nvPr>
        </p:nvGraphicFramePr>
        <p:xfrm>
          <a:off x="725452" y="3298034"/>
          <a:ext cx="8311045" cy="3155301"/>
        </p:xfrm>
        <a:graphic>
          <a:graphicData uri="http://schemas.openxmlformats.org/drawingml/2006/table">
            <a:tbl>
              <a:tblPr firstRow="1" firstCol="1" lastRow="1" lastCol="1" bandRow="1" bandCol="1"/>
              <a:tblGrid>
                <a:gridCol w="1263720">
                  <a:extLst>
                    <a:ext uri="{9D8B030D-6E8A-4147-A177-3AD203B41FA5}">
                      <a16:colId xmlns:a16="http://schemas.microsoft.com/office/drawing/2014/main" val="20000"/>
                    </a:ext>
                  </a:extLst>
                </a:gridCol>
                <a:gridCol w="1986421">
                  <a:extLst>
                    <a:ext uri="{9D8B030D-6E8A-4147-A177-3AD203B41FA5}">
                      <a16:colId xmlns:a16="http://schemas.microsoft.com/office/drawing/2014/main" val="20001"/>
                    </a:ext>
                  </a:extLst>
                </a:gridCol>
                <a:gridCol w="5060904">
                  <a:extLst>
                    <a:ext uri="{9D8B030D-6E8A-4147-A177-3AD203B41FA5}">
                      <a16:colId xmlns:a16="http://schemas.microsoft.com/office/drawing/2014/main" val="20002"/>
                    </a:ext>
                  </a:extLst>
                </a:gridCol>
              </a:tblGrid>
              <a:tr h="350589">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项目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含义</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任务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What</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调研什么</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明确调研主题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Why</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调研目的（原因）</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明确调研目的、意义与目标</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Which</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调研对象</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随机抽样、非随机抽样</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Who</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调研主体</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委托外部机构调研、自己独立调研、内外协作调研</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When</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调研时间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调研日程、信息时限</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Where</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调研范围</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明确调研总体与总体单位</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How to do</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调研方法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询问法、观察法、实验法；原始资料，二手资料</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0589">
                <a:tc>
                  <a:txBody>
                    <a:bodyPr/>
                    <a:lstStyle/>
                    <a:p>
                      <a:pPr indent="190500" algn="just">
                        <a:spcAft>
                          <a:spcPts val="0"/>
                        </a:spcAft>
                      </a:pPr>
                      <a:r>
                        <a:rPr lang="en-US" sz="1600" b="1" kern="100">
                          <a:effectLst/>
                          <a:latin typeface="宋体" panose="02010600030101010101" pitchFamily="2" charset="-122"/>
                          <a:ea typeface="宋体" panose="02010600030101010101" pitchFamily="2" charset="-122"/>
                        </a:rPr>
                        <a:t>How much</a:t>
                      </a:r>
                      <a:endParaRPr lang="zh-CN" sz="1600" b="1"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a:effectLst/>
                          <a:latin typeface="Times New Roman" panose="02020603050405020304" pitchFamily="18" charset="0"/>
                          <a:ea typeface="宋体" panose="02010600030101010101" pitchFamily="2" charset="-122"/>
                        </a:rPr>
                        <a:t>调研预算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1600" b="1" kern="100" dirty="0">
                          <a:effectLst/>
                          <a:latin typeface="Times New Roman" panose="02020603050405020304" pitchFamily="18" charset="0"/>
                          <a:ea typeface="宋体" panose="02010600030101010101" pitchFamily="2" charset="-122"/>
                        </a:rPr>
                        <a:t>人、财、物消耗预算</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824152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Tx/>
              <a:buNone/>
            </a:pPr>
            <a:r>
              <a:rPr lang="zh-CN" altLang="en-US" sz="2400" b="1" dirty="0">
                <a:solidFill>
                  <a:schemeClr val="tx2"/>
                </a:solidFill>
                <a:ea typeface="黑体" panose="02010609060101010101" pitchFamily="49" charset="-122"/>
              </a:rPr>
              <a:t>抽样技术</a:t>
            </a:r>
            <a:endParaRPr lang="zh-CN" altLang="en-US" sz="2400" dirty="0"/>
          </a:p>
          <a:p>
            <a:pPr lvl="1">
              <a:buFontTx/>
              <a:buNone/>
            </a:pPr>
            <a:r>
              <a:rPr lang="zh-CN" altLang="en-US" sz="2400" b="1" dirty="0"/>
              <a:t>1、随机抽样：根据随机原则从总体中选取一部分个体作为样本，用样本数据来推算总体的调查方法。随机抽样具体方法有</a:t>
            </a:r>
            <a:r>
              <a:rPr lang="zh-CN" altLang="en-US" sz="2400" b="1" dirty="0">
                <a:solidFill>
                  <a:srgbClr val="C00000"/>
                </a:solidFill>
              </a:rPr>
              <a:t>简单随机抽样、分层随机抽样、分群随机抽样</a:t>
            </a:r>
            <a:r>
              <a:rPr lang="zh-CN" altLang="en-US" sz="2400" b="1" dirty="0"/>
              <a:t>。</a:t>
            </a:r>
          </a:p>
          <a:p>
            <a:pPr lvl="1">
              <a:buFontTx/>
              <a:buNone/>
            </a:pPr>
            <a:r>
              <a:rPr lang="zh-CN" altLang="en-US" sz="2400" b="1" dirty="0"/>
              <a:t>2、非随机抽样：样本由调研者凭借个人经验进行主观选定。具体方法包括：</a:t>
            </a:r>
            <a:r>
              <a:rPr lang="zh-CN" altLang="en-US" sz="2400" b="1" dirty="0">
                <a:solidFill>
                  <a:srgbClr val="C00000"/>
                </a:solidFill>
              </a:rPr>
              <a:t>任意抽样、判断抽样和配额抽样</a:t>
            </a:r>
            <a:r>
              <a:rPr lang="zh-CN" altLang="en-US" sz="2400" b="1" dirty="0"/>
              <a:t>等。</a:t>
            </a:r>
            <a:endParaRPr lang="en-US" altLang="zh-CN" sz="2400" b="1" dirty="0"/>
          </a:p>
          <a:p>
            <a:pPr lvl="1">
              <a:buFontTx/>
              <a:buNone/>
            </a:pPr>
            <a:endParaRPr lang="en-US" altLang="zh-CN" sz="2400" b="1" dirty="0"/>
          </a:p>
          <a:p>
            <a:pPr eaLnBrk="1" hangingPunct="1">
              <a:spcBef>
                <a:spcPct val="35000"/>
              </a:spcBef>
            </a:pPr>
            <a:endParaRPr kumimoji="1" lang="zh-CN" altLang="en-US" b="1" dirty="0">
              <a:latin typeface="仿宋_GB2312" pitchFamily="49" charset="-122"/>
              <a:ea typeface="仿宋_GB2312" pitchFamily="49"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spTree>
    <p:extLst>
      <p:ext uri="{BB962C8B-B14F-4D97-AF65-F5344CB8AC3E}">
        <p14:creationId xmlns:p14="http://schemas.microsoft.com/office/powerpoint/2010/main" val="18314600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5.1.2</a:t>
            </a:r>
            <a:r>
              <a:rPr lang="zh-CN" altLang="en-US" sz="2400" dirty="0"/>
              <a:t>汽车市场营销调研的类型</a:t>
            </a:r>
          </a:p>
          <a:p>
            <a:pPr>
              <a:buFont typeface="Wingdings" panose="05000000000000000000" pitchFamily="2" charset="2"/>
              <a:buChar char="p"/>
            </a:pPr>
            <a:r>
              <a:rPr lang="en-US" altLang="zh-CN" sz="2400" dirty="0"/>
              <a:t>1.</a:t>
            </a:r>
            <a:r>
              <a:rPr lang="zh-CN" altLang="en-US" sz="2400" dirty="0"/>
              <a:t>探索性市场调研</a:t>
            </a:r>
          </a:p>
          <a:p>
            <a:pPr>
              <a:buFont typeface="Wingdings" panose="05000000000000000000" pitchFamily="2" charset="2"/>
              <a:buChar char="p"/>
            </a:pPr>
            <a:r>
              <a:rPr lang="en-US" altLang="zh-CN" sz="2400" dirty="0"/>
              <a:t>2.</a:t>
            </a:r>
            <a:r>
              <a:rPr lang="zh-CN" altLang="en-US" sz="2400" dirty="0"/>
              <a:t>描述性市场调研</a:t>
            </a:r>
          </a:p>
          <a:p>
            <a:pPr>
              <a:buFont typeface="Wingdings" panose="05000000000000000000" pitchFamily="2" charset="2"/>
              <a:buChar char="p"/>
            </a:pPr>
            <a:r>
              <a:rPr lang="en-US" altLang="zh-CN" sz="2400" dirty="0"/>
              <a:t>3.</a:t>
            </a:r>
            <a:r>
              <a:rPr lang="zh-CN" altLang="en-US" sz="2400" dirty="0"/>
              <a:t>因果性市场调研</a:t>
            </a:r>
          </a:p>
          <a:p>
            <a:pPr>
              <a:buFont typeface="Wingdings" panose="05000000000000000000" pitchFamily="2" charset="2"/>
              <a:buChar char="p"/>
            </a:pPr>
            <a:r>
              <a:rPr lang="en-US" altLang="zh-CN" sz="2400" dirty="0"/>
              <a:t>4.</a:t>
            </a:r>
            <a:r>
              <a:rPr lang="zh-CN" altLang="en-US" sz="2400" dirty="0"/>
              <a:t>预测性调研</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spTree>
    <p:extLst>
      <p:ext uri="{BB962C8B-B14F-4D97-AF65-F5344CB8AC3E}">
        <p14:creationId xmlns:p14="http://schemas.microsoft.com/office/powerpoint/2010/main" val="3664057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3</a:t>
            </a:r>
            <a:r>
              <a:rPr lang="zh-CN" altLang="zh-CN" sz="2400" dirty="0"/>
              <a:t>．实施调研</a:t>
            </a:r>
            <a:endParaRPr lang="en-US" altLang="zh-CN" sz="2400" dirty="0"/>
          </a:p>
          <a:p>
            <a:pPr marL="170235" lvl="1" indent="0">
              <a:buNone/>
            </a:pPr>
            <a:r>
              <a:rPr lang="zh-CN" altLang="en-US" sz="2400" dirty="0"/>
              <a:t>营销调研的数据收集阶段是一个花费最昂贵也是最容易出错的阶段。</a:t>
            </a:r>
          </a:p>
          <a:p>
            <a:pPr marL="170235" lvl="1" indent="0">
              <a:buNone/>
            </a:pPr>
            <a:r>
              <a:rPr lang="zh-CN" altLang="en-US" sz="2400" dirty="0"/>
              <a:t>在进行调查过程中可能发生</a:t>
            </a:r>
            <a:r>
              <a:rPr lang="en-US" altLang="zh-CN" sz="2400" dirty="0"/>
              <a:t>4</a:t>
            </a:r>
            <a:r>
              <a:rPr lang="zh-CN" altLang="en-US" sz="2400" dirty="0"/>
              <a:t>个主要的问题：</a:t>
            </a:r>
          </a:p>
          <a:p>
            <a:pPr lvl="2"/>
            <a:r>
              <a:rPr lang="zh-CN" altLang="en-US" sz="2400" dirty="0"/>
              <a:t>被调查者恰好不在家，但必须再度访问；</a:t>
            </a:r>
          </a:p>
          <a:p>
            <a:pPr lvl="2"/>
            <a:r>
              <a:rPr lang="zh-CN" altLang="en-US" sz="2400" dirty="0"/>
              <a:t>拒绝合作；</a:t>
            </a:r>
          </a:p>
          <a:p>
            <a:pPr lvl="2"/>
            <a:r>
              <a:rPr lang="zh-CN" altLang="en-US" sz="2400" dirty="0"/>
              <a:t>可能会给予有偏见或不诚实的回答；</a:t>
            </a:r>
          </a:p>
          <a:p>
            <a:pPr lvl="2"/>
            <a:r>
              <a:rPr lang="zh-CN" altLang="en-US" sz="2400" dirty="0"/>
              <a:t>有些访问人也偶而会带有偏见或不诚实。 </a:t>
            </a:r>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spTree>
    <p:extLst>
      <p:ext uri="{BB962C8B-B14F-4D97-AF65-F5344CB8AC3E}">
        <p14:creationId xmlns:p14="http://schemas.microsoft.com/office/powerpoint/2010/main" val="20850374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latin typeface="+mn-ea"/>
              </a:rPr>
              <a:t>4</a:t>
            </a:r>
            <a:r>
              <a:rPr lang="zh-CN" altLang="en-US" sz="2400" dirty="0">
                <a:latin typeface="+mn-ea"/>
              </a:rPr>
              <a:t>．统计和分析</a:t>
            </a:r>
          </a:p>
          <a:p>
            <a:r>
              <a:rPr lang="zh-CN" altLang="en-US" sz="2400" dirty="0">
                <a:latin typeface="+mn-ea"/>
              </a:rPr>
              <a:t>（</a:t>
            </a:r>
            <a:r>
              <a:rPr lang="en-US" altLang="zh-CN" sz="2400" dirty="0">
                <a:latin typeface="+mn-ea"/>
              </a:rPr>
              <a:t>1</a:t>
            </a:r>
            <a:r>
              <a:rPr lang="zh-CN" altLang="en-US" sz="2400" dirty="0">
                <a:latin typeface="+mn-ea"/>
              </a:rPr>
              <a:t>）编辑整理。</a:t>
            </a:r>
            <a:endParaRPr lang="en-US" altLang="zh-CN" sz="2400" dirty="0">
              <a:latin typeface="+mn-ea"/>
            </a:endParaRPr>
          </a:p>
          <a:p>
            <a:pPr lvl="1"/>
            <a:r>
              <a:rPr lang="zh-CN" altLang="en-US" sz="2400" dirty="0">
                <a:solidFill>
                  <a:srgbClr val="C00000"/>
                </a:solidFill>
                <a:latin typeface="+mn-ea"/>
              </a:rPr>
              <a:t>抽样误差</a:t>
            </a:r>
            <a:r>
              <a:rPr lang="zh-CN" altLang="en-US" sz="2400" dirty="0">
                <a:latin typeface="+mn-ea"/>
              </a:rPr>
              <a:t>：是由抽样方法本身所引起的误差。</a:t>
            </a:r>
            <a:endParaRPr lang="en-US" altLang="zh-CN" sz="2400" dirty="0">
              <a:latin typeface="+mn-ea"/>
            </a:endParaRPr>
          </a:p>
          <a:p>
            <a:pPr lvl="1"/>
            <a:r>
              <a:rPr lang="zh-CN" altLang="en-US" sz="2400" dirty="0">
                <a:solidFill>
                  <a:srgbClr val="C00000"/>
                </a:solidFill>
                <a:latin typeface="+mn-ea"/>
              </a:rPr>
              <a:t>非抽样误差</a:t>
            </a:r>
            <a:r>
              <a:rPr lang="zh-CN" altLang="en-US" sz="2400" dirty="0">
                <a:latin typeface="+mn-ea"/>
              </a:rPr>
              <a:t>：是指除抽样误差以外所有的误差的总和。</a:t>
            </a:r>
          </a:p>
          <a:p>
            <a:r>
              <a:rPr lang="zh-CN" altLang="en-US" sz="2400" dirty="0">
                <a:latin typeface="+mn-ea"/>
              </a:rPr>
              <a:t>（</a:t>
            </a:r>
            <a:r>
              <a:rPr lang="en-US" altLang="zh-CN" sz="2400" dirty="0">
                <a:latin typeface="+mn-ea"/>
              </a:rPr>
              <a:t>2</a:t>
            </a:r>
            <a:r>
              <a:rPr lang="zh-CN" altLang="en-US" sz="2400" dirty="0">
                <a:latin typeface="+mn-ea"/>
              </a:rPr>
              <a:t>）分类。</a:t>
            </a:r>
          </a:p>
          <a:p>
            <a:r>
              <a:rPr lang="zh-CN" altLang="en-US" sz="2400" dirty="0">
                <a:latin typeface="+mn-ea"/>
              </a:rPr>
              <a:t>（</a:t>
            </a:r>
            <a:r>
              <a:rPr lang="en-US" altLang="zh-CN" sz="2400" dirty="0">
                <a:latin typeface="+mn-ea"/>
              </a:rPr>
              <a:t>3</a:t>
            </a:r>
            <a:r>
              <a:rPr lang="zh-CN" altLang="en-US" sz="2400" dirty="0">
                <a:latin typeface="+mn-ea"/>
              </a:rPr>
              <a:t>）统计。</a:t>
            </a:r>
          </a:p>
          <a:p>
            <a:r>
              <a:rPr lang="zh-CN" altLang="en-US" sz="2400" dirty="0">
                <a:latin typeface="+mn-ea"/>
              </a:rPr>
              <a:t>（</a:t>
            </a:r>
            <a:r>
              <a:rPr lang="en-US" altLang="zh-CN" sz="2400" dirty="0">
                <a:latin typeface="+mn-ea"/>
              </a:rPr>
              <a:t>4</a:t>
            </a:r>
            <a:r>
              <a:rPr lang="zh-CN" altLang="en-US" sz="2400" dirty="0">
                <a:latin typeface="+mn-ea"/>
              </a:rPr>
              <a:t>）分析。</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Tree>
    <p:extLst>
      <p:ext uri="{BB962C8B-B14F-4D97-AF65-F5344CB8AC3E}">
        <p14:creationId xmlns:p14="http://schemas.microsoft.com/office/powerpoint/2010/main" val="22623035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a:t>
            </a:r>
            <a:r>
              <a:rPr lang="zh-CN" altLang="en-US" sz="2400" dirty="0"/>
              <a:t>．形成报告</a:t>
            </a:r>
            <a:endParaRPr lang="en-US" altLang="zh-CN" sz="2400" dirty="0"/>
          </a:p>
          <a:p>
            <a:r>
              <a:rPr lang="zh-CN" altLang="zh-CN" sz="2400" dirty="0"/>
              <a:t>（</a:t>
            </a:r>
            <a:r>
              <a:rPr lang="en-US" altLang="zh-CN" sz="2400" dirty="0"/>
              <a:t>1</a:t>
            </a:r>
            <a:r>
              <a:rPr lang="zh-CN" altLang="zh-CN" sz="2400" dirty="0"/>
              <a:t>）编写调研报告的原则是：</a:t>
            </a:r>
            <a:endParaRPr lang="en-US" altLang="zh-CN" sz="2400" dirty="0"/>
          </a:p>
          <a:p>
            <a:pPr>
              <a:buFont typeface="Wingdings" panose="05000000000000000000" pitchFamily="2" charset="2"/>
              <a:buChar char="p"/>
            </a:pPr>
            <a:r>
              <a:rPr lang="zh-CN" altLang="zh-CN" sz="2400" dirty="0"/>
              <a:t>突出调研主题；</a:t>
            </a:r>
            <a:endParaRPr lang="en-US" altLang="zh-CN" sz="2400" dirty="0"/>
          </a:p>
          <a:p>
            <a:pPr>
              <a:buFont typeface="Wingdings" panose="05000000000000000000" pitchFamily="2" charset="2"/>
              <a:buChar char="p"/>
            </a:pPr>
            <a:r>
              <a:rPr lang="zh-CN" altLang="zh-CN" sz="2400" dirty="0"/>
              <a:t>调研内容要客观、扼要、有重点；</a:t>
            </a:r>
            <a:endParaRPr lang="en-US" altLang="zh-CN" sz="2400" dirty="0"/>
          </a:p>
          <a:p>
            <a:pPr>
              <a:buFont typeface="Wingdings" panose="05000000000000000000" pitchFamily="2" charset="2"/>
              <a:buChar char="p"/>
            </a:pPr>
            <a:r>
              <a:rPr lang="zh-CN" altLang="zh-CN" sz="2400" dirty="0"/>
              <a:t>方案简洁易懂；</a:t>
            </a:r>
            <a:endParaRPr lang="en-US" altLang="zh-CN" sz="2400" dirty="0"/>
          </a:p>
          <a:p>
            <a:pPr>
              <a:buFont typeface="Wingdings" panose="05000000000000000000" pitchFamily="2" charset="2"/>
              <a:buChar char="p"/>
            </a:pPr>
            <a:r>
              <a:rPr lang="zh-CN" altLang="zh-CN" sz="2400" dirty="0"/>
              <a:t>报告结构要合理、严谨、给人以完整的印象。</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Tree>
    <p:extLst>
      <p:ext uri="{BB962C8B-B14F-4D97-AF65-F5344CB8AC3E}">
        <p14:creationId xmlns:p14="http://schemas.microsoft.com/office/powerpoint/2010/main" val="18454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zh-CN" sz="2400" dirty="0"/>
              <a:t>（</a:t>
            </a:r>
            <a:r>
              <a:rPr lang="en-US" altLang="zh-CN" sz="2400" dirty="0"/>
              <a:t>2</a:t>
            </a:r>
            <a:r>
              <a:rPr lang="zh-CN" altLang="zh-CN" sz="2400" dirty="0"/>
              <a:t>）调研报告的结构是：</a:t>
            </a:r>
          </a:p>
          <a:p>
            <a:pPr lvl="0">
              <a:buFont typeface="Wingdings" panose="05000000000000000000" pitchFamily="2" charset="2"/>
              <a:buChar char="p"/>
            </a:pPr>
            <a:r>
              <a:rPr lang="zh-CN" altLang="zh-CN" sz="2400" dirty="0"/>
              <a:t>①调研的目的和范围；</a:t>
            </a:r>
          </a:p>
          <a:p>
            <a:pPr lvl="0">
              <a:buFont typeface="Wingdings" panose="05000000000000000000" pitchFamily="2" charset="2"/>
              <a:buChar char="p"/>
            </a:pPr>
            <a:r>
              <a:rPr lang="zh-CN" altLang="zh-CN" sz="2400" dirty="0"/>
              <a:t>②调研所采用的方法；</a:t>
            </a:r>
          </a:p>
          <a:p>
            <a:pPr lvl="0">
              <a:buFont typeface="Wingdings" panose="05000000000000000000" pitchFamily="2" charset="2"/>
              <a:buChar char="p"/>
            </a:pPr>
            <a:r>
              <a:rPr lang="zh-CN" altLang="zh-CN" sz="2400" dirty="0"/>
              <a:t>③调研的结果；</a:t>
            </a:r>
          </a:p>
          <a:p>
            <a:pPr lvl="0">
              <a:buFont typeface="Wingdings" panose="05000000000000000000" pitchFamily="2" charset="2"/>
              <a:buChar char="p"/>
            </a:pPr>
            <a:r>
              <a:rPr lang="zh-CN" altLang="zh-CN" sz="2400" dirty="0"/>
              <a:t>④提出的建议；</a:t>
            </a:r>
          </a:p>
          <a:p>
            <a:pPr lvl="0">
              <a:buFont typeface="Wingdings" panose="05000000000000000000" pitchFamily="2" charset="2"/>
              <a:buChar char="p"/>
            </a:pPr>
            <a:r>
              <a:rPr lang="zh-CN" altLang="zh-CN" sz="2400" dirty="0"/>
              <a:t>⑤必要的附件。</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pic>
        <p:nvPicPr>
          <p:cNvPr id="5" name="图片 4"/>
          <p:cNvPicPr>
            <a:picLocks noChangeAspect="1"/>
          </p:cNvPicPr>
          <p:nvPr/>
        </p:nvPicPr>
        <p:blipFill>
          <a:blip r:embed="rId2"/>
          <a:stretch>
            <a:fillRect/>
          </a:stretch>
        </p:blipFill>
        <p:spPr>
          <a:xfrm>
            <a:off x="3059832" y="3812383"/>
            <a:ext cx="5389331" cy="2499577"/>
          </a:xfrm>
          <a:prstGeom prst="rect">
            <a:avLst/>
          </a:prstGeom>
        </p:spPr>
      </p:pic>
    </p:spTree>
    <p:extLst>
      <p:ext uri="{BB962C8B-B14F-4D97-AF65-F5344CB8AC3E}">
        <p14:creationId xmlns:p14="http://schemas.microsoft.com/office/powerpoint/2010/main" val="2182417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问卷调查</a:t>
            </a:r>
          </a:p>
        </p:txBody>
      </p:sp>
      <p:sp>
        <p:nvSpPr>
          <p:cNvPr id="3" name="内容占位符 2"/>
          <p:cNvSpPr>
            <a:spLocks noGrp="1"/>
          </p:cNvSpPr>
          <p:nvPr>
            <p:ph idx="1"/>
          </p:nvPr>
        </p:nvSpPr>
        <p:spPr/>
        <p:txBody>
          <a:bodyPr/>
          <a:lstStyle/>
          <a:p>
            <a:r>
              <a:rPr lang="zh-CN" altLang="en-US" sz="2400" dirty="0"/>
              <a:t>通过问卷形式来进行调查，是最有效而且应用最广的方法。所谓问卷设计，是根据调查目的，将所需调查的问题具体化，使调查者能顺利地获取必要的信息资料，以便于统计分析。</a:t>
            </a:r>
            <a:endParaRPr lang="en-US" altLang="zh-CN" sz="2400" dirty="0"/>
          </a:p>
          <a:p>
            <a:r>
              <a:rPr lang="zh-CN" altLang="en-US" sz="2400" i="1" dirty="0">
                <a:solidFill>
                  <a:srgbClr val="C00000"/>
                </a:solidFill>
              </a:rPr>
              <a:t>问卷设计的原则</a:t>
            </a:r>
          </a:p>
          <a:p>
            <a:pPr lvl="1"/>
            <a:r>
              <a:rPr lang="zh-CN" altLang="en-US" sz="2400" dirty="0"/>
              <a:t>有明确的主题</a:t>
            </a:r>
          </a:p>
          <a:p>
            <a:pPr lvl="1"/>
            <a:r>
              <a:rPr lang="zh-CN" altLang="en-US" sz="2400" dirty="0"/>
              <a:t>逻辑性原则</a:t>
            </a:r>
          </a:p>
          <a:p>
            <a:pPr lvl="1"/>
            <a:r>
              <a:rPr lang="zh-CN" altLang="en-US" sz="2400" dirty="0"/>
              <a:t>可接受性原则</a:t>
            </a:r>
          </a:p>
          <a:p>
            <a:pPr lvl="1"/>
            <a:r>
              <a:rPr lang="zh-CN" altLang="en-US" sz="2400" dirty="0"/>
              <a:t>简明性原则</a:t>
            </a:r>
          </a:p>
          <a:p>
            <a:pPr lvl="1"/>
            <a:r>
              <a:rPr lang="zh-CN" altLang="en-US" sz="2400" dirty="0"/>
              <a:t>非诱导性原则</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spTree>
    <p:extLst>
      <p:ext uri="{BB962C8B-B14F-4D97-AF65-F5344CB8AC3E}">
        <p14:creationId xmlns:p14="http://schemas.microsoft.com/office/powerpoint/2010/main" val="14140409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sz="2400" i="1" dirty="0">
                <a:solidFill>
                  <a:srgbClr val="C00000"/>
                </a:solidFill>
              </a:rPr>
              <a:t>问卷设计的格式</a:t>
            </a:r>
          </a:p>
          <a:p>
            <a:pPr>
              <a:buFont typeface="Wingdings" panose="05000000000000000000" pitchFamily="2" charset="2"/>
              <a:buChar char="p"/>
            </a:pPr>
            <a:r>
              <a:rPr lang="zh-CN" altLang="en-US" sz="2400" dirty="0">
                <a:solidFill>
                  <a:srgbClr val="C00000"/>
                </a:solidFill>
              </a:rPr>
              <a:t>问卷标题：简明扼要、主题明确</a:t>
            </a:r>
          </a:p>
          <a:p>
            <a:pPr>
              <a:buFont typeface="Wingdings" panose="05000000000000000000" pitchFamily="2" charset="2"/>
              <a:buChar char="p"/>
            </a:pPr>
            <a:r>
              <a:rPr lang="zh-CN" altLang="en-US" sz="2400" dirty="0">
                <a:solidFill>
                  <a:srgbClr val="C00000"/>
                </a:solidFill>
              </a:rPr>
              <a:t>问卷说明：说明调查的目的、意义</a:t>
            </a:r>
          </a:p>
          <a:p>
            <a:pPr>
              <a:buFont typeface="Wingdings" panose="05000000000000000000" pitchFamily="2" charset="2"/>
              <a:buChar char="p"/>
            </a:pPr>
            <a:r>
              <a:rPr lang="zh-CN" altLang="en-US" sz="2400" dirty="0">
                <a:solidFill>
                  <a:srgbClr val="C00000"/>
                </a:solidFill>
              </a:rPr>
              <a:t>被调查者信息</a:t>
            </a:r>
            <a:endParaRPr lang="en-US" altLang="zh-CN" sz="2400" dirty="0">
              <a:solidFill>
                <a:srgbClr val="C00000"/>
              </a:solidFill>
            </a:endParaRPr>
          </a:p>
          <a:p>
            <a:pPr>
              <a:buFont typeface="Wingdings" panose="05000000000000000000" pitchFamily="2" charset="2"/>
              <a:buChar char="p"/>
            </a:pPr>
            <a:r>
              <a:rPr lang="zh-CN" altLang="en-US" sz="2400" dirty="0">
                <a:solidFill>
                  <a:srgbClr val="C00000"/>
                </a:solidFill>
              </a:rPr>
              <a:t>调查内容</a:t>
            </a:r>
            <a:endParaRPr lang="en-US" altLang="zh-CN" sz="2400" dirty="0">
              <a:solidFill>
                <a:srgbClr val="C00000"/>
              </a:solidFill>
            </a:endParaRPr>
          </a:p>
          <a:p>
            <a:pPr>
              <a:buFont typeface="Wingdings" panose="05000000000000000000" pitchFamily="2" charset="2"/>
              <a:buChar char="p"/>
            </a:pPr>
            <a:r>
              <a:rPr lang="zh-CN" altLang="en-US" sz="2400" dirty="0">
                <a:solidFill>
                  <a:srgbClr val="C00000"/>
                </a:solidFill>
              </a:rPr>
              <a:t>编码</a:t>
            </a:r>
          </a:p>
          <a:p>
            <a:endParaRPr lang="zh-CN" altLang="en-US"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273456528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zh-CN" altLang="en-US" sz="2800" i="1" dirty="0">
                <a:solidFill>
                  <a:srgbClr val="C00000"/>
                </a:solidFill>
              </a:rPr>
              <a:t>问题的主要类型</a:t>
            </a:r>
          </a:p>
          <a:p>
            <a:r>
              <a:rPr lang="zh-CN" altLang="en-US" sz="2400" dirty="0"/>
              <a:t>开放式和封闭式问题</a:t>
            </a:r>
          </a:p>
          <a:p>
            <a:r>
              <a:rPr lang="zh-CN" altLang="en-US" sz="2400" dirty="0">
                <a:solidFill>
                  <a:srgbClr val="C00000"/>
                </a:solidFill>
              </a:rPr>
              <a:t>开放式问题</a:t>
            </a:r>
            <a:r>
              <a:rPr lang="zh-CN" altLang="en-US" sz="2400" dirty="0"/>
              <a:t>又称无结构的问答题。在采用开放式问题时，被调查者可以用自己的语言自由地发表意见，在问卷上没有已拟定的答案。</a:t>
            </a:r>
          </a:p>
          <a:p>
            <a:r>
              <a:rPr lang="zh-CN" altLang="en-US" sz="2400" dirty="0">
                <a:solidFill>
                  <a:srgbClr val="C00000"/>
                </a:solidFill>
              </a:rPr>
              <a:t>封闭式问题</a:t>
            </a:r>
            <a:r>
              <a:rPr lang="zh-CN" altLang="en-US" sz="2400" dirty="0"/>
              <a:t>又称有结构的问答题。封闭式问题与开放式问题相反，它规定了一组可供选择的答案和固定的回答格式。此种形式在问卷调查中较为常见，可以大大提高问卷的简易性和可操作性。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sp>
        <p:nvSpPr>
          <p:cNvPr id="5" name="Text Box 6"/>
          <p:cNvSpPr txBox="1">
            <a:spLocks noChangeArrowheads="1"/>
          </p:cNvSpPr>
          <p:nvPr/>
        </p:nvSpPr>
        <p:spPr bwMode="auto">
          <a:xfrm>
            <a:off x="1325452" y="5301208"/>
            <a:ext cx="68407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600" b="1" dirty="0">
                <a:solidFill>
                  <a:schemeClr val="hlink"/>
                </a:solidFill>
                <a:latin typeface="华文彩云" panose="02010800040101010101" pitchFamily="2" charset="-122"/>
                <a:ea typeface="华文彩云" panose="02010800040101010101" pitchFamily="2" charset="-122"/>
              </a:rPr>
              <a:t>你认为两者各有哪些优缺点？</a:t>
            </a:r>
          </a:p>
        </p:txBody>
      </p:sp>
    </p:spTree>
    <p:extLst>
      <p:ext uri="{BB962C8B-B14F-4D97-AF65-F5344CB8AC3E}">
        <p14:creationId xmlns:p14="http://schemas.microsoft.com/office/powerpoint/2010/main" val="3208249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836712"/>
            <a:ext cx="8034337" cy="5008564"/>
          </a:xfrm>
        </p:spPr>
        <p:txBody>
          <a:bodyPr/>
          <a:lstStyle/>
          <a:p>
            <a:r>
              <a:rPr lang="zh-CN" altLang="en-US" sz="2200" dirty="0"/>
              <a:t>问卷设计的方法</a:t>
            </a:r>
          </a:p>
          <a:p>
            <a:r>
              <a:rPr lang="en-US" altLang="zh-CN" sz="2200" dirty="0">
                <a:solidFill>
                  <a:srgbClr val="C00000"/>
                </a:solidFill>
              </a:rPr>
              <a:t>1</a:t>
            </a:r>
            <a:r>
              <a:rPr lang="zh-CN" altLang="en-US" sz="2200" dirty="0">
                <a:solidFill>
                  <a:srgbClr val="C00000"/>
                </a:solidFill>
              </a:rPr>
              <a:t>、二元选择法</a:t>
            </a:r>
          </a:p>
          <a:p>
            <a:pPr marL="168827" lvl="1">
              <a:lnSpc>
                <a:spcPct val="102000"/>
              </a:lnSpc>
              <a:spcAft>
                <a:spcPct val="37000"/>
              </a:spcAft>
              <a:buChar char="•"/>
            </a:pPr>
            <a:r>
              <a:rPr lang="zh-CN" altLang="en-US" sz="2200" dirty="0">
                <a:ea typeface="+mn-ea"/>
                <a:cs typeface="+mn-cs"/>
              </a:rPr>
              <a:t>二元选择法也称为二分法，是指提出的问题仅有两种答案可以选择。“是”或“否”，“有”或“无”等。一般两种答案是对立的，被调查者从中选择一项作答。</a:t>
            </a:r>
          </a:p>
          <a:p>
            <a:pPr marL="168827" lvl="1">
              <a:lnSpc>
                <a:spcPct val="102000"/>
              </a:lnSpc>
              <a:spcAft>
                <a:spcPct val="37000"/>
              </a:spcAft>
              <a:buChar char="•"/>
            </a:pPr>
            <a:r>
              <a:rPr lang="zh-CN" altLang="en-US" sz="2200" dirty="0">
                <a:solidFill>
                  <a:schemeClr val="tx1">
                    <a:lumMod val="60000"/>
                    <a:lumOff val="40000"/>
                  </a:schemeClr>
                </a:solidFill>
                <a:ea typeface="+mn-ea"/>
                <a:cs typeface="+mn-cs"/>
              </a:rPr>
              <a:t>例如：“您现在家里有汽车吗？”</a:t>
            </a:r>
          </a:p>
          <a:p>
            <a:pPr marL="168827" lvl="1">
              <a:lnSpc>
                <a:spcPct val="102000"/>
              </a:lnSpc>
              <a:spcAft>
                <a:spcPct val="37000"/>
              </a:spcAft>
              <a:buChar char="•"/>
            </a:pPr>
            <a:r>
              <a:rPr lang="zh-CN" altLang="en-US" sz="2200" dirty="0">
                <a:solidFill>
                  <a:schemeClr val="tx1">
                    <a:lumMod val="60000"/>
                    <a:lumOff val="40000"/>
                  </a:schemeClr>
                </a:solidFill>
                <a:ea typeface="+mn-ea"/>
                <a:cs typeface="+mn-cs"/>
              </a:rPr>
              <a:t>答案只能是“有”或“无”。 </a:t>
            </a:r>
          </a:p>
          <a:p>
            <a:r>
              <a:rPr lang="en-US" altLang="zh-CN" sz="2200" dirty="0">
                <a:solidFill>
                  <a:srgbClr val="C00000"/>
                </a:solidFill>
              </a:rPr>
              <a:t>2</a:t>
            </a:r>
            <a:r>
              <a:rPr lang="zh-CN" altLang="en-US" sz="2200" dirty="0">
                <a:solidFill>
                  <a:srgbClr val="C00000"/>
                </a:solidFill>
              </a:rPr>
              <a:t>、多项选择法</a:t>
            </a:r>
          </a:p>
          <a:p>
            <a:pPr marL="168827" lvl="1">
              <a:lnSpc>
                <a:spcPct val="102000"/>
              </a:lnSpc>
              <a:spcAft>
                <a:spcPct val="37000"/>
              </a:spcAft>
              <a:buChar char="•"/>
            </a:pPr>
            <a:r>
              <a:rPr lang="zh-CN" altLang="en-US" sz="2200" dirty="0">
                <a:ea typeface="+mn-ea"/>
                <a:cs typeface="+mn-cs"/>
              </a:rPr>
              <a:t>多项选择发是指提出的问题有两个以上的答案可供选择，被调查者可以选择其中一项或几项。</a:t>
            </a:r>
          </a:p>
          <a:p>
            <a:pPr marL="168827" lvl="1">
              <a:lnSpc>
                <a:spcPct val="102000"/>
              </a:lnSpc>
              <a:spcAft>
                <a:spcPct val="37000"/>
              </a:spcAft>
              <a:buChar char="•"/>
            </a:pPr>
            <a:r>
              <a:rPr lang="zh-CN" altLang="en-US" sz="2200" dirty="0">
                <a:solidFill>
                  <a:schemeClr val="tx1">
                    <a:lumMod val="60000"/>
                    <a:lumOff val="40000"/>
                  </a:schemeClr>
                </a:solidFill>
                <a:ea typeface="+mn-ea"/>
                <a:cs typeface="+mn-cs"/>
              </a:rPr>
              <a:t>例如，你喜欢下列汽车品牌中哪几个？（在您认为合适的□内打√）</a:t>
            </a:r>
          </a:p>
          <a:p>
            <a:pPr marL="168827" lvl="1">
              <a:lnSpc>
                <a:spcPct val="102000"/>
              </a:lnSpc>
              <a:spcAft>
                <a:spcPct val="37000"/>
              </a:spcAft>
              <a:buChar char="•"/>
            </a:pPr>
            <a:r>
              <a:rPr lang="zh-CN" altLang="en-US" sz="2200" dirty="0">
                <a:solidFill>
                  <a:schemeClr val="tx1">
                    <a:lumMod val="60000"/>
                    <a:lumOff val="40000"/>
                  </a:schemeClr>
                </a:solidFill>
                <a:ea typeface="+mn-ea"/>
                <a:cs typeface="+mn-cs"/>
              </a:rPr>
              <a:t>奔驰□  红旗□  丰田□  宝马□  大众□  日产□  奇瑞□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27521453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200" dirty="0">
                <a:solidFill>
                  <a:srgbClr val="C00000"/>
                </a:solidFill>
              </a:rPr>
              <a:t>3</a:t>
            </a:r>
            <a:r>
              <a:rPr lang="zh-CN" altLang="en-US" sz="2200" dirty="0">
                <a:solidFill>
                  <a:srgbClr val="C00000"/>
                </a:solidFill>
              </a:rPr>
              <a:t>、顺位法</a:t>
            </a:r>
          </a:p>
          <a:p>
            <a:pPr eaLnBrk="1" hangingPunct="1"/>
            <a:r>
              <a:rPr lang="zh-CN" altLang="en-US" sz="2200" dirty="0"/>
              <a:t>顺位法是列出若干项目，由被调查者按重要性决定先后顺序。顺位法主要有两种：一种是对全部答案排序，另一种是只对其中部分答案排序。具体排列顺序，由被调查者根据自己的喜好和认识程度来进行排序。</a:t>
            </a:r>
          </a:p>
          <a:p>
            <a:pPr eaLnBrk="1" hangingPunct="1"/>
            <a:r>
              <a:rPr lang="zh-CN" altLang="en-US" sz="2200" dirty="0">
                <a:solidFill>
                  <a:srgbClr val="0000FF"/>
                </a:solidFill>
              </a:rPr>
              <a:t>例如，“您选购汽车的考虑因素是”（将答案按重要顺序</a:t>
            </a:r>
            <a:r>
              <a:rPr lang="en-US" altLang="zh-CN" sz="2200" dirty="0">
                <a:solidFill>
                  <a:srgbClr val="0000FF"/>
                </a:solidFill>
              </a:rPr>
              <a:t>1</a:t>
            </a:r>
            <a:r>
              <a:rPr lang="zh-CN" altLang="en-US" sz="2200" dirty="0">
                <a:solidFill>
                  <a:srgbClr val="0000FF"/>
                </a:solidFill>
              </a:rPr>
              <a:t>、</a:t>
            </a:r>
            <a:r>
              <a:rPr lang="en-US" altLang="zh-CN" sz="2200" dirty="0">
                <a:solidFill>
                  <a:srgbClr val="0000FF"/>
                </a:solidFill>
              </a:rPr>
              <a:t>2</a:t>
            </a:r>
            <a:r>
              <a:rPr lang="zh-CN" altLang="en-US" sz="2200" dirty="0">
                <a:solidFill>
                  <a:srgbClr val="0000FF"/>
                </a:solidFill>
              </a:rPr>
              <a:t>、</a:t>
            </a:r>
            <a:r>
              <a:rPr lang="en-US" altLang="zh-CN" sz="2200" dirty="0">
                <a:solidFill>
                  <a:srgbClr val="0000FF"/>
                </a:solidFill>
              </a:rPr>
              <a:t>3</a:t>
            </a:r>
            <a:r>
              <a:rPr lang="zh-CN" altLang="en-US" sz="2200" dirty="0">
                <a:solidFill>
                  <a:srgbClr val="0000FF"/>
                </a:solidFill>
              </a:rPr>
              <a:t>、</a:t>
            </a:r>
            <a:r>
              <a:rPr lang="en-US" altLang="zh-CN" sz="2200" dirty="0">
                <a:solidFill>
                  <a:srgbClr val="0000FF"/>
                </a:solidFill>
              </a:rPr>
              <a:t>……</a:t>
            </a:r>
            <a:r>
              <a:rPr lang="zh-CN" altLang="en-US" sz="2200" dirty="0">
                <a:solidFill>
                  <a:srgbClr val="0000FF"/>
                </a:solidFill>
              </a:rPr>
              <a:t>，填写在♢中）</a:t>
            </a:r>
          </a:p>
          <a:p>
            <a:pPr eaLnBrk="1" hangingPunct="1"/>
            <a:r>
              <a:rPr lang="zh-CN" altLang="en-US" sz="2200" dirty="0">
                <a:solidFill>
                  <a:srgbClr val="0000FF"/>
                </a:solidFill>
              </a:rPr>
              <a:t>价格□    外观□    售后□    品牌□</a:t>
            </a:r>
          </a:p>
          <a:p>
            <a:pPr eaLnBrk="1" hangingPunct="1"/>
            <a:r>
              <a:rPr lang="zh-CN" altLang="en-US" sz="2200" dirty="0">
                <a:solidFill>
                  <a:srgbClr val="0000FF"/>
                </a:solidFill>
              </a:rPr>
              <a:t>油耗□    内饰□    空间□    动力□</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spTree>
    <p:extLst>
      <p:ext uri="{BB962C8B-B14F-4D97-AF65-F5344CB8AC3E}">
        <p14:creationId xmlns:p14="http://schemas.microsoft.com/office/powerpoint/2010/main" val="25879844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r>
              <a:rPr lang="en-US" altLang="zh-CN" sz="2200" dirty="0">
                <a:solidFill>
                  <a:srgbClr val="C00000"/>
                </a:solidFill>
              </a:rPr>
              <a:t>4</a:t>
            </a:r>
            <a:r>
              <a:rPr lang="zh-CN" altLang="en-US" sz="2200" dirty="0">
                <a:solidFill>
                  <a:srgbClr val="C00000"/>
                </a:solidFill>
              </a:rPr>
              <a:t>、李克特量表</a:t>
            </a:r>
          </a:p>
          <a:p>
            <a:pPr eaLnBrk="1" hangingPunct="1"/>
            <a:r>
              <a:rPr lang="zh-CN" altLang="en-US" sz="2200" dirty="0"/>
              <a:t>由伦斯</a:t>
            </a:r>
            <a:r>
              <a:rPr lang="en-US" altLang="zh-CN" sz="2200" dirty="0"/>
              <a:t>·</a:t>
            </a:r>
            <a:r>
              <a:rPr lang="zh-CN" altLang="en-US" sz="2200" dirty="0"/>
              <a:t>李克特根据正规量表方法发展起来的。它的设计方法为：给出一句话，让被调查者在类似“非常同意”、“同意”、“中立”、“有点不同意”、“很不同意”这五个等级上做出与其想法一致的选择。</a:t>
            </a:r>
          </a:p>
          <a:p>
            <a:pPr eaLnBrk="1" hangingPunct="1"/>
            <a:endParaRPr lang="zh-CN" altLang="en-US" sz="2200" dirty="0"/>
          </a:p>
          <a:p>
            <a:pPr eaLnBrk="1" hangingPunct="1"/>
            <a:r>
              <a:rPr lang="zh-CN" altLang="en-US" sz="2200" dirty="0">
                <a:solidFill>
                  <a:srgbClr val="0000FF"/>
                </a:solidFill>
              </a:rPr>
              <a:t>例如：你对这款车的：</a:t>
            </a:r>
          </a:p>
          <a:p>
            <a:pPr eaLnBrk="1" hangingPunct="1"/>
            <a:r>
              <a:rPr lang="zh-CN" altLang="en-US" sz="2200" dirty="0">
                <a:solidFill>
                  <a:srgbClr val="0000FF"/>
                </a:solidFill>
              </a:rPr>
              <a:t>外观设计：非常喜欢○   喜欢○   一般○   不喜欢○  非常不喜欢○</a:t>
            </a:r>
          </a:p>
          <a:p>
            <a:pPr eaLnBrk="1" hangingPunct="1"/>
            <a:r>
              <a:rPr lang="zh-CN" altLang="en-US" sz="2200" dirty="0">
                <a:solidFill>
                  <a:srgbClr val="0000FF"/>
                </a:solidFill>
              </a:rPr>
              <a:t>内饰设计：非常喜欢○   喜欢○   一般○   不喜欢○  非常不喜欢○</a:t>
            </a:r>
          </a:p>
          <a:p>
            <a:pPr eaLnBrk="1" hangingPunct="1"/>
            <a:r>
              <a:rPr lang="zh-CN" altLang="en-US" sz="2200" dirty="0">
                <a:solidFill>
                  <a:srgbClr val="0000FF"/>
                </a:solidFill>
              </a:rPr>
              <a:t>动力水平：非常喜欢○   喜欢○   一般○   不喜欢○  非常不喜欢○</a:t>
            </a:r>
            <a:r>
              <a:rPr lang="zh-CN" altLang="en-US" sz="2200" dirty="0"/>
              <a:t>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11029077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5.1.3</a:t>
            </a:r>
            <a:r>
              <a:rPr lang="zh-CN" altLang="en-US" sz="2400" dirty="0"/>
              <a:t>汽车市场调研的主要内容</a:t>
            </a:r>
          </a:p>
          <a:p>
            <a:pPr lvl="1">
              <a:buFont typeface="Wingdings" panose="05000000000000000000" pitchFamily="2" charset="2"/>
              <a:buChar char="p"/>
            </a:pPr>
            <a:r>
              <a:rPr lang="en-US" altLang="zh-CN" sz="2400" dirty="0"/>
              <a:t>1</a:t>
            </a:r>
            <a:r>
              <a:rPr lang="zh-CN" altLang="en-US" sz="2400" dirty="0"/>
              <a:t>．宏观经济调研</a:t>
            </a:r>
          </a:p>
          <a:p>
            <a:pPr lvl="1">
              <a:buFont typeface="Wingdings" panose="05000000000000000000" pitchFamily="2" charset="2"/>
              <a:buChar char="p"/>
            </a:pPr>
            <a:r>
              <a:rPr lang="en-US" altLang="zh-CN" sz="2400" dirty="0"/>
              <a:t>2</a:t>
            </a:r>
            <a:r>
              <a:rPr lang="zh-CN" altLang="en-US" sz="2400" dirty="0"/>
              <a:t>．科学技术发展动态的调研</a:t>
            </a:r>
          </a:p>
          <a:p>
            <a:pPr lvl="1">
              <a:buFont typeface="Wingdings" panose="05000000000000000000" pitchFamily="2" charset="2"/>
              <a:buChar char="p"/>
            </a:pPr>
            <a:r>
              <a:rPr lang="en-US" altLang="zh-CN" sz="2400" dirty="0"/>
              <a:t>3</a:t>
            </a:r>
            <a:r>
              <a:rPr lang="zh-CN" altLang="en-US" sz="2400" dirty="0"/>
              <a:t>．用户需求的调研</a:t>
            </a:r>
          </a:p>
          <a:p>
            <a:pPr lvl="1">
              <a:buFont typeface="Wingdings" panose="05000000000000000000" pitchFamily="2" charset="2"/>
              <a:buChar char="p"/>
            </a:pPr>
            <a:r>
              <a:rPr lang="en-US" altLang="zh-CN" sz="2400" dirty="0"/>
              <a:t>4</a:t>
            </a:r>
            <a:r>
              <a:rPr lang="zh-CN" altLang="en-US" sz="2400" dirty="0"/>
              <a:t>．产品销售调研</a:t>
            </a:r>
          </a:p>
          <a:p>
            <a:pPr lvl="1">
              <a:buFont typeface="Wingdings" panose="05000000000000000000" pitchFamily="2" charset="2"/>
              <a:buChar char="p"/>
            </a:pPr>
            <a:r>
              <a:rPr lang="en-US" altLang="zh-CN" sz="2400" dirty="0"/>
              <a:t>5</a:t>
            </a:r>
            <a:r>
              <a:rPr lang="zh-CN" altLang="en-US" sz="2400" dirty="0"/>
              <a:t>．竞争对手的调研</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spTree>
    <p:extLst>
      <p:ext uri="{BB962C8B-B14F-4D97-AF65-F5344CB8AC3E}">
        <p14:creationId xmlns:p14="http://schemas.microsoft.com/office/powerpoint/2010/main" val="4625363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200" dirty="0">
                <a:solidFill>
                  <a:srgbClr val="C00000"/>
                </a:solidFill>
              </a:rPr>
              <a:t>5</a:t>
            </a:r>
            <a:r>
              <a:rPr lang="zh-CN" altLang="en-US" sz="2200" dirty="0">
                <a:solidFill>
                  <a:srgbClr val="C00000"/>
                </a:solidFill>
              </a:rPr>
              <a:t>、自由回答法</a:t>
            </a:r>
          </a:p>
          <a:p>
            <a:pPr>
              <a:spcBef>
                <a:spcPct val="50000"/>
              </a:spcBef>
            </a:pPr>
            <a:r>
              <a:rPr lang="zh-CN" altLang="en-US" sz="2200" dirty="0"/>
              <a:t>自由回答法是指提问时可以自由提出问题，被调查者自由发表意见，没有固定格式的限制。</a:t>
            </a:r>
          </a:p>
          <a:p>
            <a:pPr>
              <a:spcBef>
                <a:spcPct val="50000"/>
              </a:spcBef>
            </a:pPr>
            <a:r>
              <a:rPr lang="zh-CN" altLang="en-US" sz="2200" dirty="0">
                <a:solidFill>
                  <a:srgbClr val="0000FF"/>
                </a:solidFill>
              </a:rPr>
              <a:t>例如，“您觉得这款车在那些方面可以改进？”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253358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i="1" dirty="0">
                <a:solidFill>
                  <a:srgbClr val="C00000"/>
                </a:solidFill>
              </a:rPr>
              <a:t>问卷设计的注意要点</a:t>
            </a:r>
          </a:p>
          <a:p>
            <a:pPr algn="just" eaLnBrk="1" hangingPunct="1"/>
            <a:r>
              <a:rPr lang="en-US" altLang="zh-CN" sz="2400" dirty="0"/>
              <a:t>(1) </a:t>
            </a:r>
            <a:r>
              <a:rPr lang="zh-CN" altLang="en-US" sz="2400" dirty="0">
                <a:solidFill>
                  <a:srgbClr val="C00000"/>
                </a:solidFill>
              </a:rPr>
              <a:t>明确调查目的和内容</a:t>
            </a:r>
            <a:r>
              <a:rPr lang="zh-CN" altLang="en-US" sz="2400" dirty="0"/>
              <a:t>，问卷设计应该以此为基础</a:t>
            </a:r>
          </a:p>
          <a:p>
            <a:pPr algn="just" eaLnBrk="1" hangingPunct="1"/>
            <a:r>
              <a:rPr lang="en-US" altLang="zh-CN" sz="2400" dirty="0"/>
              <a:t>(2) </a:t>
            </a:r>
            <a:r>
              <a:rPr lang="zh-CN" altLang="en-US" sz="2400" dirty="0"/>
              <a:t>明确针对人群，</a:t>
            </a:r>
            <a:r>
              <a:rPr lang="zh-CN" altLang="en-US" sz="2400" dirty="0">
                <a:solidFill>
                  <a:srgbClr val="C00000"/>
                </a:solidFill>
              </a:rPr>
              <a:t>问卷设计的语言措辞选择得当 </a:t>
            </a:r>
          </a:p>
          <a:p>
            <a:pPr algn="just" eaLnBrk="1" hangingPunct="1"/>
            <a:r>
              <a:rPr lang="en-US" altLang="zh-CN" sz="2400" dirty="0"/>
              <a:t>(3)</a:t>
            </a:r>
            <a:r>
              <a:rPr lang="zh-CN" altLang="en-US" sz="2400" dirty="0">
                <a:solidFill>
                  <a:srgbClr val="C00000"/>
                </a:solidFill>
              </a:rPr>
              <a:t>数据统计和分析应易于操作</a:t>
            </a:r>
          </a:p>
          <a:p>
            <a:pPr algn="just" eaLnBrk="1" hangingPunct="1"/>
            <a:r>
              <a:rPr lang="en-US" altLang="zh-CN" sz="2400" dirty="0"/>
              <a:t>(4)</a:t>
            </a:r>
            <a:r>
              <a:rPr lang="zh-CN" altLang="en-US" sz="2400" dirty="0"/>
              <a:t>卷首</a:t>
            </a:r>
            <a:r>
              <a:rPr lang="zh-CN" altLang="en-US" sz="2400" dirty="0">
                <a:solidFill>
                  <a:srgbClr val="C00000"/>
                </a:solidFill>
              </a:rPr>
              <a:t>应有调查说明和隐私保护说明</a:t>
            </a:r>
          </a:p>
          <a:p>
            <a:pPr algn="just" eaLnBrk="1" hangingPunct="1"/>
            <a:r>
              <a:rPr lang="en-US" altLang="zh-CN" sz="2400" dirty="0"/>
              <a:t>(5)</a:t>
            </a:r>
            <a:r>
              <a:rPr lang="zh-CN" altLang="en-US" sz="2400" dirty="0">
                <a:solidFill>
                  <a:srgbClr val="C00000"/>
                </a:solidFill>
              </a:rPr>
              <a:t>问题数量合理化、语言逻辑化、格式规范化</a:t>
            </a:r>
          </a:p>
          <a:p>
            <a:endParaRPr lang="en-US" altLang="zh-CN" sz="2400" dirty="0">
              <a:solidFill>
                <a:schemeClr val="tx1"/>
              </a:solidFill>
              <a:latin typeface="楷体_GB2312" pitchFamily="49" charset="-122"/>
              <a:ea typeface="楷体_GB2312" pitchFamily="49" charset="-122"/>
            </a:endParaRPr>
          </a:p>
          <a:p>
            <a:r>
              <a:rPr lang="zh-CN" altLang="en-US" sz="2400" dirty="0">
                <a:solidFill>
                  <a:schemeClr val="tx1"/>
                </a:solidFill>
                <a:latin typeface="楷体_GB2312" pitchFamily="49" charset="-122"/>
                <a:ea typeface="楷体_GB2312" pitchFamily="49" charset="-122"/>
              </a:rPr>
              <a:t>即使是一份很成功的问卷，也不是一制定好就是成功的，必须要经历实践的考验，所以在问卷初步设计完成时，</a:t>
            </a:r>
            <a:r>
              <a:rPr lang="zh-CN" altLang="en-US" sz="2400" dirty="0">
                <a:solidFill>
                  <a:srgbClr val="C00000"/>
                </a:solidFill>
                <a:latin typeface="楷体_GB2312" pitchFamily="49" charset="-122"/>
                <a:ea typeface="楷体_GB2312" pitchFamily="49" charset="-122"/>
              </a:rPr>
              <a:t>应该设置相似环境，小范围试填写，并对结果反馈，及时进行修改。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29874231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5.2  </a:t>
            </a:r>
            <a:r>
              <a:rPr lang="zh-CN" altLang="zh-CN" b="1" dirty="0"/>
              <a:t>汽车市场营销预测</a:t>
            </a:r>
            <a:br>
              <a:rPr lang="zh-CN" altLang="zh-CN" b="1" dirty="0"/>
            </a:br>
            <a:endParaRPr lang="zh-CN" altLang="en-US" dirty="0"/>
          </a:p>
        </p:txBody>
      </p:sp>
      <p:sp>
        <p:nvSpPr>
          <p:cNvPr id="3" name="内容占位符 2"/>
          <p:cNvSpPr>
            <a:spLocks noGrp="1"/>
          </p:cNvSpPr>
          <p:nvPr>
            <p:ph idx="1"/>
          </p:nvPr>
        </p:nvSpPr>
        <p:spPr/>
        <p:txBody>
          <a:bodyPr/>
          <a:lstStyle/>
          <a:p>
            <a:r>
              <a:rPr lang="en-US" altLang="zh-CN" sz="2400" dirty="0"/>
              <a:t>5.2.1</a:t>
            </a:r>
            <a:r>
              <a:rPr lang="zh-CN" altLang="en-US" sz="2400" dirty="0"/>
              <a:t>市场营销预测的概念及作用</a:t>
            </a:r>
          </a:p>
          <a:p>
            <a:r>
              <a:rPr lang="en-US" altLang="zh-CN" sz="2400" dirty="0"/>
              <a:t>1. </a:t>
            </a:r>
            <a:r>
              <a:rPr lang="zh-CN" altLang="en-US" sz="2400" dirty="0"/>
              <a:t>市场营销预测的概念</a:t>
            </a:r>
          </a:p>
          <a:p>
            <a:r>
              <a:rPr lang="zh-CN" altLang="en-US" sz="2400" dirty="0">
                <a:solidFill>
                  <a:srgbClr val="C00000"/>
                </a:solidFill>
              </a:rPr>
              <a:t>市场营销预测</a:t>
            </a:r>
            <a:r>
              <a:rPr lang="zh-CN" altLang="en-US" sz="2400" dirty="0"/>
              <a:t>是在营销调研的基础上，运用科学的理论和方法，对未来一定时期的市场需求量及影响需求的诸多因素进行分析和研究，寻找市场需求发展变化的规律，营销管理人员提供未来市场需求的预测性信息。</a:t>
            </a:r>
          </a:p>
          <a:p>
            <a:r>
              <a:rPr lang="en-US" altLang="zh-CN" sz="2400" dirty="0"/>
              <a:t>2.</a:t>
            </a:r>
            <a:r>
              <a:rPr lang="zh-CN" altLang="zh-CN" sz="2400" dirty="0"/>
              <a:t>汽车市场预测的作用</a:t>
            </a:r>
          </a:p>
          <a:p>
            <a:r>
              <a:rPr lang="zh-CN" altLang="zh-CN" sz="2400" dirty="0"/>
              <a:t>市场预测是企业进行经营决策的重要前提条件，是企业制定经营计划的重要依据，同时可使企业更好地适应市场的变化，提高企业的竞争能力。</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spTree>
    <p:extLst>
      <p:ext uri="{BB962C8B-B14F-4D97-AF65-F5344CB8AC3E}">
        <p14:creationId xmlns:p14="http://schemas.microsoft.com/office/powerpoint/2010/main" val="21223202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sz="2400" dirty="0"/>
              <a:t>5.2.2</a:t>
            </a:r>
            <a:r>
              <a:rPr lang="zh-CN" altLang="en-US" sz="2400" dirty="0"/>
              <a:t>汽车市场预测的主要内容</a:t>
            </a:r>
          </a:p>
          <a:p>
            <a:r>
              <a:rPr lang="en-US" altLang="zh-CN" sz="2400" dirty="0"/>
              <a:t>1</a:t>
            </a:r>
            <a:r>
              <a:rPr lang="zh-CN" altLang="en-US" sz="2400" dirty="0"/>
              <a:t>．市场需求预测</a:t>
            </a:r>
          </a:p>
          <a:p>
            <a:r>
              <a:rPr lang="en-US" altLang="zh-CN" sz="2400" dirty="0"/>
              <a:t>2</a:t>
            </a:r>
            <a:r>
              <a:rPr lang="zh-CN" altLang="en-US" sz="2400" dirty="0"/>
              <a:t>．企业销售的预测</a:t>
            </a:r>
            <a:endParaRPr lang="en-US" altLang="zh-CN" sz="2400" dirty="0"/>
          </a:p>
          <a:p>
            <a:r>
              <a:rPr lang="en-US" altLang="zh-CN" sz="2400" dirty="0"/>
              <a:t>3</a:t>
            </a:r>
            <a:r>
              <a:rPr lang="zh-CN" altLang="en-US" sz="2400" dirty="0"/>
              <a:t>．市场占有率的预测</a:t>
            </a:r>
            <a:endParaRPr lang="en-US" altLang="zh-CN" sz="2400" dirty="0"/>
          </a:p>
          <a:p>
            <a:pPr lvl="1"/>
            <a:r>
              <a:rPr lang="en-US" altLang="zh-CN" sz="2000" dirty="0"/>
              <a:t> </a:t>
            </a:r>
            <a:r>
              <a:rPr lang="zh-CN" altLang="zh-CN" sz="2000" dirty="0"/>
              <a:t>本企业某种或某类汽车</a:t>
            </a:r>
          </a:p>
          <a:p>
            <a:pPr lvl="1"/>
            <a:r>
              <a:rPr lang="zh-CN" altLang="zh-CN" sz="2000" dirty="0"/>
              <a:t>                               销售量（销售额）</a:t>
            </a:r>
          </a:p>
          <a:p>
            <a:pPr lvl="1"/>
            <a:r>
              <a:rPr lang="zh-CN" altLang="zh-CN" sz="2000" dirty="0"/>
              <a:t>  市场占有率 =  —————————— × 100%</a:t>
            </a:r>
          </a:p>
          <a:p>
            <a:pPr lvl="1"/>
            <a:r>
              <a:rPr lang="zh-CN" altLang="zh-CN" sz="2000" dirty="0"/>
              <a:t>                               市场上同类汽车 </a:t>
            </a:r>
          </a:p>
          <a:p>
            <a:pPr lvl="1"/>
            <a:r>
              <a:rPr lang="zh-CN" altLang="zh-CN" sz="2000" dirty="0"/>
              <a:t>                              市场量（销售额）</a:t>
            </a:r>
            <a:endParaRPr lang="zh-CN" altLang="en-US" sz="2400" dirty="0"/>
          </a:p>
          <a:p>
            <a:r>
              <a:rPr lang="en-US" altLang="zh-CN" sz="2400" dirty="0"/>
              <a:t>4</a:t>
            </a:r>
            <a:r>
              <a:rPr lang="zh-CN" altLang="en-US" sz="2400" dirty="0"/>
              <a:t>．企业所需资源的预测</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grpSp>
        <p:nvGrpSpPr>
          <p:cNvPr id="20" name="组合 19"/>
          <p:cNvGrpSpPr/>
          <p:nvPr/>
        </p:nvGrpSpPr>
        <p:grpSpPr>
          <a:xfrm>
            <a:off x="5796136" y="977901"/>
            <a:ext cx="2836168" cy="2811139"/>
            <a:chOff x="3200400" y="3225800"/>
            <a:chExt cx="3124200" cy="3098800"/>
          </a:xfrm>
        </p:grpSpPr>
        <p:sp>
          <p:nvSpPr>
            <p:cNvPr id="13" name="Rectangle 19"/>
            <p:cNvSpPr>
              <a:spLocks noChangeArrowheads="1"/>
            </p:cNvSpPr>
            <p:nvPr/>
          </p:nvSpPr>
          <p:spPr bwMode="auto">
            <a:xfrm>
              <a:off x="3200400" y="4775200"/>
              <a:ext cx="1549400" cy="1549400"/>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zh-CN" altLang="en-US"/>
            </a:p>
          </p:txBody>
        </p:sp>
        <p:sp>
          <p:nvSpPr>
            <p:cNvPr id="14" name="Rectangle 20"/>
            <p:cNvSpPr>
              <a:spLocks noChangeArrowheads="1"/>
            </p:cNvSpPr>
            <p:nvPr/>
          </p:nvSpPr>
          <p:spPr bwMode="auto">
            <a:xfrm>
              <a:off x="4749800" y="3225800"/>
              <a:ext cx="1549400" cy="1549400"/>
            </a:xfrm>
            <a:prstGeom prst="rect">
              <a:avLst/>
            </a:prstGeom>
            <a:solidFill>
              <a:schemeClr val="bg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lgn="ctr"/>
              <a:endParaRPr lang="zh-CN" altLang="zh-CN"/>
            </a:p>
          </p:txBody>
        </p:sp>
        <p:sp>
          <p:nvSpPr>
            <p:cNvPr id="15" name="Arc 21"/>
            <p:cNvSpPr>
              <a:spLocks/>
            </p:cNvSpPr>
            <p:nvPr/>
          </p:nvSpPr>
          <p:spPr bwMode="auto">
            <a:xfrm rot="5400000">
              <a:off x="3760788" y="3778250"/>
              <a:ext cx="1990725" cy="2003425"/>
            </a:xfrm>
            <a:custGeom>
              <a:avLst/>
              <a:gdLst>
                <a:gd name="G0" fmla="+- 21600 0 0"/>
                <a:gd name="G1" fmla="+- 21600 0 0"/>
                <a:gd name="G2" fmla="+- 21600 0 0"/>
                <a:gd name="T0" fmla="*/ 0 w 43200"/>
                <a:gd name="T1" fmla="*/ 21700 h 43200"/>
                <a:gd name="T2" fmla="*/ 3 w 43200"/>
                <a:gd name="T3" fmla="*/ 21934 h 43200"/>
                <a:gd name="T4" fmla="*/ 21600 w 43200"/>
                <a:gd name="T5" fmla="*/ 21600 h 43200"/>
              </a:gdLst>
              <a:ahLst/>
              <a:cxnLst>
                <a:cxn ang="0">
                  <a:pos x="T0" y="T1"/>
                </a:cxn>
                <a:cxn ang="0">
                  <a:pos x="T2" y="T3"/>
                </a:cxn>
                <a:cxn ang="0">
                  <a:pos x="T4" y="T5"/>
                </a:cxn>
              </a:cxnLst>
              <a:rect l="0" t="0" r="r" b="b"/>
              <a:pathLst>
                <a:path w="43200" h="43200" fill="none" extrusionOk="0">
                  <a:moveTo>
                    <a:pt x="0" y="21699"/>
                  </a:moveTo>
                  <a:cubicBezTo>
                    <a:pt x="0" y="21666"/>
                    <a:pt x="0" y="21633"/>
                    <a:pt x="0" y="21600"/>
                  </a:cubicBezTo>
                  <a:cubicBezTo>
                    <a:pt x="0" y="9670"/>
                    <a:pt x="9670" y="0"/>
                    <a:pt x="21600" y="0"/>
                  </a:cubicBezTo>
                  <a:cubicBezTo>
                    <a:pt x="33529" y="0"/>
                    <a:pt x="43200" y="9670"/>
                    <a:pt x="43200" y="21600"/>
                  </a:cubicBezTo>
                  <a:cubicBezTo>
                    <a:pt x="43200" y="33529"/>
                    <a:pt x="33529" y="43200"/>
                    <a:pt x="21600" y="43200"/>
                  </a:cubicBezTo>
                  <a:cubicBezTo>
                    <a:pt x="9800" y="43200"/>
                    <a:pt x="185" y="33731"/>
                    <a:pt x="2" y="21934"/>
                  </a:cubicBezTo>
                </a:path>
                <a:path w="43200" h="43200" stroke="0" extrusionOk="0">
                  <a:moveTo>
                    <a:pt x="0" y="21699"/>
                  </a:moveTo>
                  <a:cubicBezTo>
                    <a:pt x="0" y="21666"/>
                    <a:pt x="0" y="21633"/>
                    <a:pt x="0" y="21600"/>
                  </a:cubicBezTo>
                  <a:cubicBezTo>
                    <a:pt x="0" y="9670"/>
                    <a:pt x="9670" y="0"/>
                    <a:pt x="21600" y="0"/>
                  </a:cubicBezTo>
                  <a:cubicBezTo>
                    <a:pt x="33529" y="0"/>
                    <a:pt x="43200" y="9670"/>
                    <a:pt x="43200" y="21600"/>
                  </a:cubicBezTo>
                  <a:cubicBezTo>
                    <a:pt x="43200" y="33529"/>
                    <a:pt x="33529" y="43200"/>
                    <a:pt x="21600" y="43200"/>
                  </a:cubicBezTo>
                  <a:cubicBezTo>
                    <a:pt x="9800" y="43200"/>
                    <a:pt x="185" y="33731"/>
                    <a:pt x="2" y="21934"/>
                  </a:cubicBezTo>
                  <a:lnTo>
                    <a:pt x="21600" y="21600"/>
                  </a:lnTo>
                  <a:close/>
                </a:path>
              </a:pathLst>
            </a:custGeom>
            <a:noFill/>
            <a:ln w="177800">
              <a:solidFill>
                <a:schemeClr val="accent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16" name="Arc 22"/>
            <p:cNvSpPr>
              <a:spLocks/>
            </p:cNvSpPr>
            <p:nvPr/>
          </p:nvSpPr>
          <p:spPr bwMode="auto">
            <a:xfrm rot="5400000">
              <a:off x="4705350" y="4722813"/>
              <a:ext cx="1095375" cy="1009650"/>
            </a:xfrm>
            <a:custGeom>
              <a:avLst/>
              <a:gdLst>
                <a:gd name="G0" fmla="+- 2126 0 0"/>
                <a:gd name="G1" fmla="+- 21600 0 0"/>
                <a:gd name="G2" fmla="+- 21600 0 0"/>
                <a:gd name="T0" fmla="*/ 0 w 23726"/>
                <a:gd name="T1" fmla="*/ 105 h 22017"/>
                <a:gd name="T2" fmla="*/ 23722 w 23726"/>
                <a:gd name="T3" fmla="*/ 22017 h 22017"/>
                <a:gd name="T4" fmla="*/ 2126 w 23726"/>
                <a:gd name="T5" fmla="*/ 21600 h 22017"/>
              </a:gdLst>
              <a:ahLst/>
              <a:cxnLst>
                <a:cxn ang="0">
                  <a:pos x="T0" y="T1"/>
                </a:cxn>
                <a:cxn ang="0">
                  <a:pos x="T2" y="T3"/>
                </a:cxn>
                <a:cxn ang="0">
                  <a:pos x="T4" y="T5"/>
                </a:cxn>
              </a:cxnLst>
              <a:rect l="0" t="0" r="r" b="b"/>
              <a:pathLst>
                <a:path w="23726" h="22017" fill="none" extrusionOk="0">
                  <a:moveTo>
                    <a:pt x="-1" y="104"/>
                  </a:moveTo>
                  <a:cubicBezTo>
                    <a:pt x="706" y="35"/>
                    <a:pt x="1416" y="0"/>
                    <a:pt x="2126" y="0"/>
                  </a:cubicBezTo>
                  <a:cubicBezTo>
                    <a:pt x="14055" y="0"/>
                    <a:pt x="23726" y="9670"/>
                    <a:pt x="23726" y="21600"/>
                  </a:cubicBezTo>
                  <a:cubicBezTo>
                    <a:pt x="23726" y="21739"/>
                    <a:pt x="23724" y="21878"/>
                    <a:pt x="23721" y="22016"/>
                  </a:cubicBezTo>
                </a:path>
                <a:path w="23726" h="22017" stroke="0" extrusionOk="0">
                  <a:moveTo>
                    <a:pt x="-1" y="104"/>
                  </a:moveTo>
                  <a:cubicBezTo>
                    <a:pt x="706" y="35"/>
                    <a:pt x="1416" y="0"/>
                    <a:pt x="2126" y="0"/>
                  </a:cubicBezTo>
                  <a:cubicBezTo>
                    <a:pt x="14055" y="0"/>
                    <a:pt x="23726" y="9670"/>
                    <a:pt x="23726" y="21600"/>
                  </a:cubicBezTo>
                  <a:cubicBezTo>
                    <a:pt x="23726" y="21739"/>
                    <a:pt x="23724" y="21878"/>
                    <a:pt x="23721" y="22016"/>
                  </a:cubicBezTo>
                  <a:lnTo>
                    <a:pt x="2126" y="21600"/>
                  </a:lnTo>
                  <a:close/>
                </a:path>
              </a:pathLst>
            </a:custGeom>
            <a:noFill/>
            <a:ln w="177800">
              <a:solidFill>
                <a:schemeClr val="hlink"/>
              </a:solidFill>
              <a:round/>
              <a:headEnd type="triangl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17" name="Arc 23"/>
            <p:cNvSpPr>
              <a:spLocks/>
            </p:cNvSpPr>
            <p:nvPr/>
          </p:nvSpPr>
          <p:spPr bwMode="auto">
            <a:xfrm rot="5400000">
              <a:off x="3677444" y="3866356"/>
              <a:ext cx="1163638" cy="1000125"/>
            </a:xfrm>
            <a:custGeom>
              <a:avLst/>
              <a:gdLst>
                <a:gd name="G0" fmla="+- 21599 0 0"/>
                <a:gd name="G1" fmla="+- 0 0 0"/>
                <a:gd name="G2" fmla="+- 21600 0 0"/>
                <a:gd name="T0" fmla="*/ 25240 w 25240"/>
                <a:gd name="T1" fmla="*/ 21291 h 21600"/>
                <a:gd name="T2" fmla="*/ 0 w 25240"/>
                <a:gd name="T3" fmla="*/ 199 h 21600"/>
                <a:gd name="T4" fmla="*/ 21599 w 25240"/>
                <a:gd name="T5" fmla="*/ 0 h 21600"/>
              </a:gdLst>
              <a:ahLst/>
              <a:cxnLst>
                <a:cxn ang="0">
                  <a:pos x="T0" y="T1"/>
                </a:cxn>
                <a:cxn ang="0">
                  <a:pos x="T2" y="T3"/>
                </a:cxn>
                <a:cxn ang="0">
                  <a:pos x="T4" y="T5"/>
                </a:cxn>
              </a:cxnLst>
              <a:rect l="0" t="0" r="r" b="b"/>
              <a:pathLst>
                <a:path w="25240" h="21600" fill="none" extrusionOk="0">
                  <a:moveTo>
                    <a:pt x="25239" y="21290"/>
                  </a:moveTo>
                  <a:cubicBezTo>
                    <a:pt x="24037" y="21496"/>
                    <a:pt x="22819" y="21600"/>
                    <a:pt x="21599" y="21600"/>
                  </a:cubicBezTo>
                  <a:cubicBezTo>
                    <a:pt x="9747" y="21600"/>
                    <a:pt x="109" y="12050"/>
                    <a:pt x="-1" y="199"/>
                  </a:cubicBezTo>
                </a:path>
                <a:path w="25240" h="21600" stroke="0" extrusionOk="0">
                  <a:moveTo>
                    <a:pt x="25239" y="21290"/>
                  </a:moveTo>
                  <a:cubicBezTo>
                    <a:pt x="24037" y="21496"/>
                    <a:pt x="22819" y="21600"/>
                    <a:pt x="21599" y="21600"/>
                  </a:cubicBezTo>
                  <a:cubicBezTo>
                    <a:pt x="9747" y="21600"/>
                    <a:pt x="109" y="12050"/>
                    <a:pt x="-1" y="199"/>
                  </a:cubicBezTo>
                  <a:lnTo>
                    <a:pt x="21599" y="0"/>
                  </a:lnTo>
                  <a:close/>
                </a:path>
              </a:pathLst>
            </a:custGeom>
            <a:noFill/>
            <a:ln w="177800">
              <a:solidFill>
                <a:schemeClr val="hlink"/>
              </a:solidFill>
              <a:round/>
              <a:headEnd type="triangle" w="sm" len="sm"/>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18" name="Text Box 24"/>
            <p:cNvSpPr txBox="1">
              <a:spLocks noChangeArrowheads="1"/>
            </p:cNvSpPr>
            <p:nvPr/>
          </p:nvSpPr>
          <p:spPr bwMode="auto">
            <a:xfrm>
              <a:off x="4953000" y="3733800"/>
              <a:ext cx="1371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定量研究</a:t>
              </a:r>
            </a:p>
          </p:txBody>
        </p:sp>
        <p:sp>
          <p:nvSpPr>
            <p:cNvPr id="19" name="Text Box 25"/>
            <p:cNvSpPr txBox="1">
              <a:spLocks noChangeArrowheads="1"/>
            </p:cNvSpPr>
            <p:nvPr/>
          </p:nvSpPr>
          <p:spPr bwMode="auto">
            <a:xfrm>
              <a:off x="3429000" y="5334000"/>
              <a:ext cx="1371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a:t>定性研究</a:t>
              </a:r>
            </a:p>
          </p:txBody>
        </p:sp>
      </p:grpSp>
    </p:spTree>
    <p:extLst>
      <p:ext uri="{BB962C8B-B14F-4D97-AF65-F5344CB8AC3E}">
        <p14:creationId xmlns:p14="http://schemas.microsoft.com/office/powerpoint/2010/main" val="37695507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市场需求测量</a:t>
            </a:r>
          </a:p>
        </p:txBody>
      </p:sp>
      <p:sp>
        <p:nvSpPr>
          <p:cNvPr id="3" name="内容占位符 2"/>
          <p:cNvSpPr>
            <a:spLocks noGrp="1"/>
          </p:cNvSpPr>
          <p:nvPr>
            <p:ph idx="1"/>
          </p:nvPr>
        </p:nvSpPr>
        <p:spPr>
          <a:xfrm>
            <a:off x="728664" y="908720"/>
            <a:ext cx="8034337" cy="5407945"/>
          </a:xfrm>
        </p:spPr>
        <p:txBody>
          <a:bodyPr/>
          <a:lstStyle/>
          <a:p>
            <a:r>
              <a:rPr lang="zh-CN" altLang="en-US" sz="2400" b="1" dirty="0">
                <a:latin typeface="楷体_GB2312" pitchFamily="49" charset="-122"/>
                <a:ea typeface="楷体_GB2312" pitchFamily="49" charset="-122"/>
              </a:rPr>
              <a:t>认识市场需求概念的关键在于</a:t>
            </a:r>
            <a:r>
              <a:rPr lang="zh-CN" altLang="en-US" sz="2400" b="1" dirty="0">
                <a:solidFill>
                  <a:srgbClr val="C00000"/>
                </a:solidFill>
                <a:latin typeface="楷体_GB2312" pitchFamily="49" charset="-122"/>
                <a:ea typeface="楷体_GB2312" pitchFamily="49" charset="-122"/>
              </a:rPr>
              <a:t>市场需求不是一个固定的数值，而是一个函数</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
        <p:nvSpPr>
          <p:cNvPr id="5" name="Line 3"/>
          <p:cNvSpPr>
            <a:spLocks noChangeShapeType="1"/>
          </p:cNvSpPr>
          <p:nvPr/>
        </p:nvSpPr>
        <p:spPr bwMode="auto">
          <a:xfrm>
            <a:off x="3391385" y="2733150"/>
            <a:ext cx="0" cy="2354431"/>
          </a:xfrm>
          <a:prstGeom prst="line">
            <a:avLst/>
          </a:prstGeom>
          <a:noFill/>
          <a:ln w="9525">
            <a:solidFill>
              <a:srgbClr val="000000"/>
            </a:solidFill>
            <a:round/>
            <a:headEnd type="triangle" w="sm"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6" name="Line 4"/>
          <p:cNvSpPr>
            <a:spLocks noChangeShapeType="1"/>
          </p:cNvSpPr>
          <p:nvPr/>
        </p:nvSpPr>
        <p:spPr bwMode="auto">
          <a:xfrm>
            <a:off x="3391385" y="5087581"/>
            <a:ext cx="3370767" cy="0"/>
          </a:xfrm>
          <a:prstGeom prst="line">
            <a:avLst/>
          </a:prstGeom>
          <a:noFill/>
          <a:ln w="9525">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7" name="未知"/>
          <p:cNvSpPr>
            <a:spLocks/>
          </p:cNvSpPr>
          <p:nvPr/>
        </p:nvSpPr>
        <p:spPr bwMode="auto">
          <a:xfrm>
            <a:off x="3400421" y="3578501"/>
            <a:ext cx="2539371" cy="1200330"/>
          </a:xfrm>
          <a:custGeom>
            <a:avLst/>
            <a:gdLst>
              <a:gd name="T0" fmla="*/ 0 w 3870"/>
              <a:gd name="T1" fmla="*/ 1152525 h 1350"/>
              <a:gd name="T2" fmla="*/ 263771 w 3870"/>
              <a:gd name="T3" fmla="*/ 986049 h 1350"/>
              <a:gd name="T4" fmla="*/ 923199 w 3870"/>
              <a:gd name="T5" fmla="*/ 204893 h 1350"/>
              <a:gd name="T6" fmla="*/ 2430463 w 3870"/>
              <a:gd name="T7" fmla="*/ 0 h 13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870" h="1350">
                <a:moveTo>
                  <a:pt x="0" y="1350"/>
                </a:moveTo>
                <a:cubicBezTo>
                  <a:pt x="87" y="1345"/>
                  <a:pt x="175" y="1340"/>
                  <a:pt x="420" y="1155"/>
                </a:cubicBezTo>
                <a:cubicBezTo>
                  <a:pt x="665" y="970"/>
                  <a:pt x="895" y="432"/>
                  <a:pt x="1470" y="240"/>
                </a:cubicBezTo>
                <a:cubicBezTo>
                  <a:pt x="2045" y="48"/>
                  <a:pt x="2957" y="24"/>
                  <a:pt x="3870" y="0"/>
                </a:cubicBezTo>
              </a:path>
            </a:pathLst>
          </a:custGeom>
          <a:noFill/>
          <a:ln w="9525" cap="flat"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8" name="Line 6"/>
          <p:cNvSpPr>
            <a:spLocks noChangeShapeType="1"/>
          </p:cNvSpPr>
          <p:nvPr/>
        </p:nvSpPr>
        <p:spPr bwMode="auto">
          <a:xfrm>
            <a:off x="3400422" y="4392479"/>
            <a:ext cx="384069"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9" name="Line 7"/>
          <p:cNvSpPr>
            <a:spLocks noChangeShapeType="1"/>
          </p:cNvSpPr>
          <p:nvPr/>
        </p:nvSpPr>
        <p:spPr bwMode="auto">
          <a:xfrm>
            <a:off x="3789009" y="4405687"/>
            <a:ext cx="0" cy="67694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0" name="Line 8"/>
          <p:cNvSpPr>
            <a:spLocks noChangeShapeType="1"/>
          </p:cNvSpPr>
          <p:nvPr/>
        </p:nvSpPr>
        <p:spPr bwMode="auto">
          <a:xfrm flipH="1">
            <a:off x="3391385" y="3547908"/>
            <a:ext cx="2295375"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1" name="Rectangle 9"/>
          <p:cNvSpPr>
            <a:spLocks noChangeArrowheads="1"/>
          </p:cNvSpPr>
          <p:nvPr/>
        </p:nvSpPr>
        <p:spPr bwMode="auto">
          <a:xfrm>
            <a:off x="1654792" y="3412338"/>
            <a:ext cx="1750148" cy="2332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r>
              <a:rPr lang="zh-CN" altLang="zh-CN" sz="2000" dirty="0">
                <a:solidFill>
                  <a:srgbClr val="C00000"/>
                </a:solidFill>
                <a:latin typeface="Times New Roman" panose="02020603050405020304" pitchFamily="18" charset="0"/>
              </a:rPr>
              <a:t>Q</a:t>
            </a:r>
            <a:r>
              <a:rPr lang="zh-CN" altLang="zh-CN" sz="2000" baseline="-25000" dirty="0">
                <a:solidFill>
                  <a:srgbClr val="C00000"/>
                </a:solidFill>
                <a:latin typeface="Times New Roman" panose="02020603050405020304" pitchFamily="18" charset="0"/>
              </a:rPr>
              <a:t>1</a:t>
            </a:r>
            <a:r>
              <a:rPr lang="zh-CN" altLang="zh-CN" sz="2000" dirty="0">
                <a:solidFill>
                  <a:srgbClr val="C00000"/>
                </a:solidFill>
                <a:latin typeface="Times New Roman" panose="02020603050405020304" pitchFamily="18" charset="0"/>
              </a:rPr>
              <a:t>市场潜量</a:t>
            </a:r>
          </a:p>
          <a:p>
            <a:pPr algn="just" eaLnBrk="1" hangingPunct="1"/>
            <a:endParaRPr lang="zh-CN" altLang="zh-CN" sz="2000" dirty="0">
              <a:latin typeface="Times New Roman" panose="02020603050405020304" pitchFamily="18" charset="0"/>
            </a:endParaRPr>
          </a:p>
          <a:p>
            <a:pPr algn="r" eaLnBrk="1" hangingPunct="1"/>
            <a:r>
              <a:rPr lang="zh-CN" altLang="zh-CN" sz="2000" dirty="0">
                <a:solidFill>
                  <a:srgbClr val="C00000"/>
                </a:solidFill>
                <a:latin typeface="Times New Roman" panose="02020603050405020304" pitchFamily="18" charset="0"/>
              </a:rPr>
              <a:t>Q市场预测</a:t>
            </a:r>
            <a:endParaRPr lang="en-US" altLang="zh-CN" sz="2000" dirty="0">
              <a:solidFill>
                <a:srgbClr val="C00000"/>
              </a:solidFill>
              <a:latin typeface="Times New Roman" panose="02020603050405020304" pitchFamily="18" charset="0"/>
            </a:endParaRPr>
          </a:p>
          <a:p>
            <a:pPr algn="r" eaLnBrk="1" hangingPunct="1"/>
            <a:endParaRPr lang="zh-CN" altLang="zh-CN" sz="2000" dirty="0">
              <a:latin typeface="Times New Roman" panose="02020603050405020304" pitchFamily="18" charset="0"/>
            </a:endParaRPr>
          </a:p>
          <a:p>
            <a:pPr algn="r" eaLnBrk="1" hangingPunct="1"/>
            <a:r>
              <a:rPr lang="zh-CN" altLang="zh-CN" sz="2000" dirty="0">
                <a:latin typeface="Times New Roman" panose="02020603050405020304" pitchFamily="18" charset="0"/>
              </a:rPr>
              <a:t>Q</a:t>
            </a:r>
            <a:r>
              <a:rPr lang="zh-CN" altLang="zh-CN" sz="2000" baseline="-25000" dirty="0">
                <a:latin typeface="Times New Roman" panose="02020603050405020304" pitchFamily="18" charset="0"/>
              </a:rPr>
              <a:t>0</a:t>
            </a:r>
            <a:r>
              <a:rPr lang="zh-CN" altLang="zh-CN" sz="2000" dirty="0">
                <a:latin typeface="Times New Roman" panose="02020603050405020304" pitchFamily="18" charset="0"/>
              </a:rPr>
              <a:t>市场最低点</a:t>
            </a:r>
            <a:endParaRPr lang="zh-CN" altLang="zh-CN" sz="2000" dirty="0"/>
          </a:p>
        </p:txBody>
      </p:sp>
      <p:sp>
        <p:nvSpPr>
          <p:cNvPr id="12" name="Rectangle 10"/>
          <p:cNvSpPr>
            <a:spLocks noChangeArrowheads="1"/>
          </p:cNvSpPr>
          <p:nvPr/>
        </p:nvSpPr>
        <p:spPr bwMode="auto">
          <a:xfrm>
            <a:off x="4358090" y="5123905"/>
            <a:ext cx="4485319" cy="48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b="1" dirty="0">
                <a:solidFill>
                  <a:srgbClr val="006666"/>
                </a:solidFill>
                <a:latin typeface="Times New Roman" panose="02020603050405020304" pitchFamily="18" charset="0"/>
              </a:rPr>
              <a:t>预期努力（某特定期间市场营销费用）</a:t>
            </a:r>
          </a:p>
        </p:txBody>
      </p:sp>
      <p:sp>
        <p:nvSpPr>
          <p:cNvPr id="13" name="Text Box 11"/>
          <p:cNvSpPr txBox="1">
            <a:spLocks noChangeArrowheads="1"/>
          </p:cNvSpPr>
          <p:nvPr/>
        </p:nvSpPr>
        <p:spPr bwMode="auto">
          <a:xfrm>
            <a:off x="2642075" y="2351752"/>
            <a:ext cx="2872231" cy="563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spcAft>
                <a:spcPts val="600"/>
              </a:spcAft>
            </a:pPr>
            <a:r>
              <a:rPr lang="zh-CN" altLang="zh-CN" sz="2000" b="1" dirty="0">
                <a:solidFill>
                  <a:srgbClr val="006666"/>
                </a:solidFill>
                <a:latin typeface="Times New Roman" panose="02020603050405020304" pitchFamily="18" charset="0"/>
              </a:rPr>
              <a:t>在特定期间的市场需求</a:t>
            </a:r>
          </a:p>
        </p:txBody>
      </p:sp>
      <p:sp>
        <p:nvSpPr>
          <p:cNvPr id="14" name="Text Box 12"/>
          <p:cNvSpPr txBox="1">
            <a:spLocks noChangeArrowheads="1"/>
          </p:cNvSpPr>
          <p:nvPr/>
        </p:nvSpPr>
        <p:spPr bwMode="auto">
          <a:xfrm>
            <a:off x="3229588" y="5182289"/>
            <a:ext cx="585893" cy="56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a:latin typeface="Times New Roman" panose="02020603050405020304" pitchFamily="18" charset="0"/>
              </a:rPr>
              <a:t>O</a:t>
            </a:r>
          </a:p>
        </p:txBody>
      </p:sp>
      <p:sp>
        <p:nvSpPr>
          <p:cNvPr id="15" name="AutoShape 14"/>
          <p:cNvSpPr>
            <a:spLocks noChangeArrowheads="1"/>
          </p:cNvSpPr>
          <p:nvPr/>
        </p:nvSpPr>
        <p:spPr bwMode="auto">
          <a:xfrm>
            <a:off x="6372740" y="2492895"/>
            <a:ext cx="2390261" cy="1358031"/>
          </a:xfrm>
          <a:prstGeom prst="wedgeRoundRectCallout">
            <a:avLst>
              <a:gd name="adj1" fmla="val -69261"/>
              <a:gd name="adj2" fmla="val 30030"/>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20000"/>
              </a:spcBef>
              <a:buClr>
                <a:schemeClr val="accent2"/>
              </a:buClr>
              <a:buFont typeface="Wingdings" panose="05000000000000000000" pitchFamily="2" charset="2"/>
              <a:buNone/>
            </a:pPr>
            <a:r>
              <a:rPr lang="zh-CN" altLang="zh-CN" sz="2000" b="1" dirty="0">
                <a:solidFill>
                  <a:schemeClr val="bg1">
                    <a:lumMod val="20000"/>
                    <a:lumOff val="80000"/>
                  </a:schemeClr>
                </a:solidFill>
                <a:latin typeface="楷体_GB2312" pitchFamily="49" charset="-122"/>
                <a:ea typeface="楷体_GB2312" pitchFamily="49" charset="-122"/>
              </a:rPr>
              <a:t>市场需求曲线只表示当前市场营销力量与当前需求的关系</a:t>
            </a:r>
            <a:r>
              <a:rPr lang="zh-CN" altLang="zh-CN" dirty="0">
                <a:solidFill>
                  <a:schemeClr val="bg1">
                    <a:lumMod val="20000"/>
                    <a:lumOff val="80000"/>
                  </a:schemeClr>
                </a:solidFill>
                <a:latin typeface="楷体_GB2312" pitchFamily="49" charset="-122"/>
                <a:ea typeface="楷体_GB2312" pitchFamily="49" charset="-122"/>
              </a:rPr>
              <a:t> </a:t>
            </a:r>
          </a:p>
        </p:txBody>
      </p:sp>
      <p:sp>
        <p:nvSpPr>
          <p:cNvPr id="16" name="AutoShape 16"/>
          <p:cNvSpPr>
            <a:spLocks noChangeArrowheads="1"/>
          </p:cNvSpPr>
          <p:nvPr/>
        </p:nvSpPr>
        <p:spPr bwMode="auto">
          <a:xfrm>
            <a:off x="550130" y="1681445"/>
            <a:ext cx="2011537" cy="1817565"/>
          </a:xfrm>
          <a:prstGeom prst="wedgeRoundRectCallout">
            <a:avLst>
              <a:gd name="adj1" fmla="val 57815"/>
              <a:gd name="adj2" fmla="val 45505"/>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b="1" dirty="0"/>
              <a:t>在一定市场营销环境条件下，当行业市场营销费用逐渐增高时，</a:t>
            </a:r>
            <a:r>
              <a:rPr lang="zh-CN" altLang="zh-CN" b="1" dirty="0">
                <a:solidFill>
                  <a:schemeClr val="bg1">
                    <a:lumMod val="20000"/>
                    <a:lumOff val="80000"/>
                  </a:schemeClr>
                </a:solidFill>
              </a:rPr>
              <a:t>市场需求达到的极限值</a:t>
            </a:r>
          </a:p>
        </p:txBody>
      </p:sp>
      <p:sp>
        <p:nvSpPr>
          <p:cNvPr id="17" name="AutoShape 17"/>
          <p:cNvSpPr>
            <a:spLocks noChangeArrowheads="1"/>
          </p:cNvSpPr>
          <p:nvPr/>
        </p:nvSpPr>
        <p:spPr bwMode="auto">
          <a:xfrm>
            <a:off x="540709" y="3645025"/>
            <a:ext cx="1232390" cy="2100282"/>
          </a:xfrm>
          <a:prstGeom prst="wedgeRoundRectCallout">
            <a:avLst>
              <a:gd name="adj1" fmla="val 73140"/>
              <a:gd name="adj2" fmla="val -22639"/>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b="1" dirty="0"/>
              <a:t>在一定的环境条件下和市场营销费用下</a:t>
            </a:r>
            <a:r>
              <a:rPr lang="zh-CN" altLang="en-US" b="1" dirty="0"/>
              <a:t>的</a:t>
            </a:r>
            <a:r>
              <a:rPr lang="zh-CN" altLang="zh-CN" b="1" dirty="0"/>
              <a:t>估计的市场需求</a:t>
            </a:r>
          </a:p>
        </p:txBody>
      </p:sp>
      <p:sp>
        <p:nvSpPr>
          <p:cNvPr id="18" name="Line 18"/>
          <p:cNvSpPr>
            <a:spLocks noChangeShapeType="1"/>
          </p:cNvSpPr>
          <p:nvPr/>
        </p:nvSpPr>
        <p:spPr bwMode="auto">
          <a:xfrm flipH="1">
            <a:off x="3394398" y="4798643"/>
            <a:ext cx="2295375"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9" name="Line 19"/>
          <p:cNvSpPr>
            <a:spLocks noChangeShapeType="1"/>
          </p:cNvSpPr>
          <p:nvPr/>
        </p:nvSpPr>
        <p:spPr bwMode="auto">
          <a:xfrm>
            <a:off x="4745416" y="3550431"/>
            <a:ext cx="0" cy="1236655"/>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AutoShape 20"/>
          <p:cNvSpPr>
            <a:spLocks noChangeArrowheads="1"/>
          </p:cNvSpPr>
          <p:nvPr/>
        </p:nvSpPr>
        <p:spPr bwMode="auto">
          <a:xfrm>
            <a:off x="4882475" y="3850927"/>
            <a:ext cx="1057317" cy="658779"/>
          </a:xfrm>
          <a:prstGeom prst="wedgeRoundRectCallout">
            <a:avLst>
              <a:gd name="adj1" fmla="val -60523"/>
              <a:gd name="adj2" fmla="val -25486"/>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b="1" dirty="0"/>
              <a:t>市场灵敏度</a:t>
            </a:r>
          </a:p>
        </p:txBody>
      </p:sp>
      <p:sp>
        <p:nvSpPr>
          <p:cNvPr id="22" name="Text Box 13"/>
          <p:cNvSpPr txBox="1">
            <a:spLocks noChangeArrowheads="1"/>
          </p:cNvSpPr>
          <p:nvPr/>
        </p:nvSpPr>
        <p:spPr bwMode="auto">
          <a:xfrm>
            <a:off x="1979712" y="5964214"/>
            <a:ext cx="605430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000" b="1" dirty="0">
                <a:latin typeface="Times New Roman" panose="02020603050405020304" pitchFamily="18" charset="0"/>
                <a:ea typeface="楷体_GB2312" pitchFamily="49" charset="-122"/>
              </a:rPr>
              <a:t>行业营销费用与市场需求之间估计的对应关系</a:t>
            </a:r>
            <a:r>
              <a:rPr lang="zh-CN" altLang="zh-CN" sz="2000" b="1" dirty="0">
                <a:ea typeface="楷体_GB2312" pitchFamily="49" charset="-122"/>
              </a:rPr>
              <a:t> </a:t>
            </a:r>
          </a:p>
        </p:txBody>
      </p:sp>
    </p:spTree>
    <p:extLst>
      <p:ext uri="{BB962C8B-B14F-4D97-AF65-F5344CB8AC3E}">
        <p14:creationId xmlns:p14="http://schemas.microsoft.com/office/powerpoint/2010/main" val="1096656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市场预测与市场潜量 </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grpSp>
        <p:nvGrpSpPr>
          <p:cNvPr id="32" name="组合 31"/>
          <p:cNvGrpSpPr/>
          <p:nvPr/>
        </p:nvGrpSpPr>
        <p:grpSpPr>
          <a:xfrm>
            <a:off x="592469" y="1772817"/>
            <a:ext cx="8230612" cy="4449473"/>
            <a:chOff x="143450" y="1720895"/>
            <a:chExt cx="8781475" cy="3536007"/>
          </a:xfrm>
        </p:grpSpPr>
        <p:sp>
          <p:nvSpPr>
            <p:cNvPr id="18" name="Text Box 3"/>
            <p:cNvSpPr txBox="1">
              <a:spLocks noChangeArrowheads="1"/>
            </p:cNvSpPr>
            <p:nvPr/>
          </p:nvSpPr>
          <p:spPr bwMode="auto">
            <a:xfrm>
              <a:off x="3384550" y="1917700"/>
              <a:ext cx="3956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b="1">
                  <a:solidFill>
                    <a:srgbClr val="006666"/>
                  </a:solidFill>
                  <a:latin typeface="Times New Roman" panose="02020603050405020304" pitchFamily="18" charset="0"/>
                </a:rPr>
                <a:t>（在特定期间的市场需求）</a:t>
              </a:r>
            </a:p>
            <a:p>
              <a:pPr eaLnBrk="1" hangingPunct="1"/>
              <a:endParaRPr lang="zh-CN" altLang="zh-CN" sz="2000" b="1">
                <a:solidFill>
                  <a:srgbClr val="006666"/>
                </a:solidFill>
                <a:latin typeface="Times New Roman" panose="02020603050405020304" pitchFamily="18" charset="0"/>
              </a:endParaRPr>
            </a:p>
          </p:txBody>
        </p:sp>
        <p:grpSp>
          <p:nvGrpSpPr>
            <p:cNvPr id="19" name="Group 4"/>
            <p:cNvGrpSpPr>
              <a:grpSpLocks/>
            </p:cNvGrpSpPr>
            <p:nvPr/>
          </p:nvGrpSpPr>
          <p:grpSpPr bwMode="auto">
            <a:xfrm>
              <a:off x="4156075" y="2349500"/>
              <a:ext cx="3240088" cy="2008188"/>
              <a:chOff x="0" y="0"/>
              <a:chExt cx="3544" cy="2505"/>
            </a:xfrm>
          </p:grpSpPr>
          <p:sp>
            <p:nvSpPr>
              <p:cNvPr id="20" name="Line 5"/>
              <p:cNvSpPr>
                <a:spLocks noChangeShapeType="1"/>
              </p:cNvSpPr>
              <p:nvPr/>
            </p:nvSpPr>
            <p:spPr bwMode="auto">
              <a:xfrm>
                <a:off x="4" y="2505"/>
                <a:ext cx="3540" cy="0"/>
              </a:xfrm>
              <a:prstGeom prst="line">
                <a:avLst/>
              </a:prstGeom>
              <a:noFill/>
              <a:ln w="9525">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 name="Line 6"/>
              <p:cNvSpPr>
                <a:spLocks noChangeShapeType="1"/>
              </p:cNvSpPr>
              <p:nvPr/>
            </p:nvSpPr>
            <p:spPr bwMode="auto">
              <a:xfrm flipV="1">
                <a:off x="4" y="0"/>
                <a:ext cx="0" cy="2505"/>
              </a:xfrm>
              <a:prstGeom prst="line">
                <a:avLst/>
              </a:prstGeom>
              <a:noFill/>
              <a:ln w="9525">
                <a:solidFill>
                  <a:srgbClr val="0000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2" name="未知"/>
              <p:cNvSpPr>
                <a:spLocks/>
              </p:cNvSpPr>
              <p:nvPr/>
            </p:nvSpPr>
            <p:spPr bwMode="auto">
              <a:xfrm>
                <a:off x="20" y="1605"/>
                <a:ext cx="3360" cy="585"/>
              </a:xfrm>
              <a:custGeom>
                <a:avLst/>
                <a:gdLst>
                  <a:gd name="T0" fmla="*/ 0 w 3360"/>
                  <a:gd name="T1" fmla="*/ 585 h 585"/>
                  <a:gd name="T2" fmla="*/ 1364 w 3360"/>
                  <a:gd name="T3" fmla="*/ 120 h 585"/>
                  <a:gd name="T4" fmla="*/ 3360 w 3360"/>
                  <a:gd name="T5" fmla="*/ 0 h 585"/>
                  <a:gd name="T6" fmla="*/ 0 60000 65536"/>
                  <a:gd name="T7" fmla="*/ 0 60000 65536"/>
                  <a:gd name="T8" fmla="*/ 0 60000 65536"/>
                </a:gdLst>
                <a:ahLst/>
                <a:cxnLst>
                  <a:cxn ang="T6">
                    <a:pos x="T0" y="T1"/>
                  </a:cxn>
                  <a:cxn ang="T7">
                    <a:pos x="T2" y="T3"/>
                  </a:cxn>
                  <a:cxn ang="T8">
                    <a:pos x="T4" y="T5"/>
                  </a:cxn>
                </a:cxnLst>
                <a:rect l="0" t="0" r="r" b="b"/>
                <a:pathLst>
                  <a:path w="3360" h="585">
                    <a:moveTo>
                      <a:pt x="0" y="585"/>
                    </a:moveTo>
                    <a:cubicBezTo>
                      <a:pt x="402" y="401"/>
                      <a:pt x="804" y="217"/>
                      <a:pt x="1364" y="120"/>
                    </a:cubicBezTo>
                    <a:cubicBezTo>
                      <a:pt x="1924" y="23"/>
                      <a:pt x="2642" y="11"/>
                      <a:pt x="3360" y="0"/>
                    </a:cubicBezTo>
                  </a:path>
                </a:pathLst>
              </a:custGeom>
              <a:noFill/>
              <a:ln w="9525" cap="flat"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 name="未知"/>
              <p:cNvSpPr>
                <a:spLocks/>
              </p:cNvSpPr>
              <p:nvPr/>
            </p:nvSpPr>
            <p:spPr bwMode="auto">
              <a:xfrm>
                <a:off x="4" y="993"/>
                <a:ext cx="3406" cy="747"/>
              </a:xfrm>
              <a:custGeom>
                <a:avLst/>
                <a:gdLst>
                  <a:gd name="T0" fmla="*/ 0 w 3406"/>
                  <a:gd name="T1" fmla="*/ 747 h 747"/>
                  <a:gd name="T2" fmla="*/ 600 w 3406"/>
                  <a:gd name="T3" fmla="*/ 552 h 747"/>
                  <a:gd name="T4" fmla="*/ 886 w 3406"/>
                  <a:gd name="T5" fmla="*/ 372 h 747"/>
                  <a:gd name="T6" fmla="*/ 1530 w 3406"/>
                  <a:gd name="T7" fmla="*/ 57 h 747"/>
                  <a:gd name="T8" fmla="*/ 3406 w 3406"/>
                  <a:gd name="T9" fmla="*/ 27 h 7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06" h="747">
                    <a:moveTo>
                      <a:pt x="0" y="747"/>
                    </a:moveTo>
                    <a:cubicBezTo>
                      <a:pt x="226" y="680"/>
                      <a:pt x="452" y="614"/>
                      <a:pt x="600" y="552"/>
                    </a:cubicBezTo>
                    <a:cubicBezTo>
                      <a:pt x="748" y="490"/>
                      <a:pt x="731" y="454"/>
                      <a:pt x="886" y="372"/>
                    </a:cubicBezTo>
                    <a:cubicBezTo>
                      <a:pt x="1041" y="290"/>
                      <a:pt x="1110" y="114"/>
                      <a:pt x="1530" y="57"/>
                    </a:cubicBezTo>
                    <a:cubicBezTo>
                      <a:pt x="1950" y="0"/>
                      <a:pt x="2678" y="13"/>
                      <a:pt x="3406" y="27"/>
                    </a:cubicBezTo>
                  </a:path>
                </a:pathLst>
              </a:custGeom>
              <a:noFill/>
              <a:ln w="9525" cap="flat" cmpd="sng">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 name="Line 9"/>
              <p:cNvSpPr>
                <a:spLocks noChangeShapeType="1"/>
              </p:cNvSpPr>
              <p:nvPr/>
            </p:nvSpPr>
            <p:spPr bwMode="auto">
              <a:xfrm flipH="1">
                <a:off x="20" y="954"/>
                <a:ext cx="3404"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 name="Line 10"/>
              <p:cNvSpPr>
                <a:spLocks noChangeShapeType="1"/>
              </p:cNvSpPr>
              <p:nvPr/>
            </p:nvSpPr>
            <p:spPr bwMode="auto">
              <a:xfrm flipH="1">
                <a:off x="0" y="1572"/>
                <a:ext cx="3404" cy="0"/>
              </a:xfrm>
              <a:prstGeom prst="line">
                <a:avLst/>
              </a:prstGeom>
              <a:noFill/>
              <a:ln w="9525">
                <a:solidFill>
                  <a:srgbClr val="00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6" name="Rectangle 11"/>
            <p:cNvSpPr>
              <a:spLocks noChangeArrowheads="1"/>
            </p:cNvSpPr>
            <p:nvPr/>
          </p:nvSpPr>
          <p:spPr bwMode="auto">
            <a:xfrm>
              <a:off x="2695575" y="2584450"/>
              <a:ext cx="1530350" cy="1577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b="1">
                  <a:latin typeface="Times New Roman" panose="02020603050405020304" pitchFamily="18" charset="0"/>
                </a:rPr>
                <a:t>市场潜量</a:t>
              </a:r>
            </a:p>
            <a:p>
              <a:pPr algn="r" eaLnBrk="1" hangingPunct="1"/>
              <a:r>
                <a:rPr lang="zh-CN" altLang="zh-CN" sz="2000" b="1">
                  <a:latin typeface="Times New Roman" panose="02020603050405020304" pitchFamily="18" charset="0"/>
                </a:rPr>
                <a:t>（繁荣期）</a:t>
              </a:r>
            </a:p>
            <a:p>
              <a:pPr algn="just" eaLnBrk="1" hangingPunct="1"/>
              <a:endParaRPr lang="zh-CN" altLang="zh-CN" sz="2000" b="1">
                <a:latin typeface="Times New Roman" panose="02020603050405020304" pitchFamily="18" charset="0"/>
              </a:endParaRPr>
            </a:p>
            <a:p>
              <a:pPr algn="just" eaLnBrk="1" hangingPunct="1"/>
              <a:r>
                <a:rPr lang="zh-CN" altLang="zh-CN" sz="2000" b="1">
                  <a:latin typeface="Times New Roman" panose="02020603050405020304" pitchFamily="18" charset="0"/>
                </a:rPr>
                <a:t>市场潜量</a:t>
              </a:r>
            </a:p>
            <a:p>
              <a:pPr algn="r" eaLnBrk="1" hangingPunct="1"/>
              <a:r>
                <a:rPr lang="zh-CN" altLang="zh-CN" sz="2000" b="1">
                  <a:latin typeface="Times New Roman" panose="02020603050405020304" pitchFamily="18" charset="0"/>
                </a:rPr>
                <a:t>（衰退期）</a:t>
              </a:r>
              <a:endParaRPr lang="zh-CN" altLang="zh-CN" sz="2000" b="1"/>
            </a:p>
          </p:txBody>
        </p:sp>
        <p:sp>
          <p:nvSpPr>
            <p:cNvPr id="27" name="Rectangle 12"/>
            <p:cNvSpPr>
              <a:spLocks noChangeArrowheads="1"/>
            </p:cNvSpPr>
            <p:nvPr/>
          </p:nvSpPr>
          <p:spPr bwMode="auto">
            <a:xfrm>
              <a:off x="4117975" y="4383088"/>
              <a:ext cx="4806950" cy="387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b="1">
                  <a:solidFill>
                    <a:srgbClr val="006666"/>
                  </a:solidFill>
                  <a:latin typeface="Times New Roman" panose="02020603050405020304" pitchFamily="18" charset="0"/>
                </a:rPr>
                <a:t>预期努力（某特定期间市场营销费用）</a:t>
              </a:r>
            </a:p>
          </p:txBody>
        </p:sp>
        <p:sp>
          <p:nvSpPr>
            <p:cNvPr id="28" name="Text Box 13"/>
            <p:cNvSpPr txBox="1">
              <a:spLocks noChangeArrowheads="1"/>
            </p:cNvSpPr>
            <p:nvPr/>
          </p:nvSpPr>
          <p:spPr bwMode="auto">
            <a:xfrm>
              <a:off x="7213600" y="3451225"/>
              <a:ext cx="13144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b="1">
                  <a:latin typeface="宋体" panose="02010600030101010101" pitchFamily="2" charset="-122"/>
                </a:rPr>
                <a:t>衰退期</a:t>
              </a:r>
            </a:p>
          </p:txBody>
        </p:sp>
        <p:sp>
          <p:nvSpPr>
            <p:cNvPr id="29" name="Text Box 14"/>
            <p:cNvSpPr txBox="1">
              <a:spLocks noChangeArrowheads="1"/>
            </p:cNvSpPr>
            <p:nvPr/>
          </p:nvSpPr>
          <p:spPr bwMode="auto">
            <a:xfrm>
              <a:off x="7213600" y="3070225"/>
              <a:ext cx="11271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zh-CN" sz="2000" b="1">
                  <a:latin typeface="宋体" panose="02010600030101010101" pitchFamily="2" charset="-122"/>
                </a:rPr>
                <a:t>繁荣期</a:t>
              </a:r>
            </a:p>
          </p:txBody>
        </p:sp>
        <p:sp>
          <p:nvSpPr>
            <p:cNvPr id="30" name="Text Box 15"/>
            <p:cNvSpPr txBox="1">
              <a:spLocks noChangeArrowheads="1"/>
            </p:cNvSpPr>
            <p:nvPr/>
          </p:nvSpPr>
          <p:spPr bwMode="auto">
            <a:xfrm>
              <a:off x="2503981" y="4865145"/>
              <a:ext cx="5076825" cy="3917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000" b="1" dirty="0">
                  <a:ea typeface="楷体_GB2312" pitchFamily="49" charset="-122"/>
                </a:rPr>
                <a:t>市场环境对市场潜量的影响</a:t>
              </a:r>
            </a:p>
          </p:txBody>
        </p:sp>
        <p:sp>
          <p:nvSpPr>
            <p:cNvPr id="31" name="AutoShape 16"/>
            <p:cNvSpPr>
              <a:spLocks noChangeArrowheads="1"/>
            </p:cNvSpPr>
            <p:nvPr/>
          </p:nvSpPr>
          <p:spPr bwMode="auto">
            <a:xfrm>
              <a:off x="143450" y="1720895"/>
              <a:ext cx="2219351" cy="2384265"/>
            </a:xfrm>
            <a:prstGeom prst="wedgeRoundRectCallout">
              <a:avLst>
                <a:gd name="adj1" fmla="val 61298"/>
                <a:gd name="adj2" fmla="val 6058"/>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spcBef>
                  <a:spcPct val="20000"/>
                </a:spcBef>
                <a:buClr>
                  <a:schemeClr val="accent2"/>
                </a:buClr>
                <a:buFont typeface="Wingdings" panose="05000000000000000000" pitchFamily="2" charset="2"/>
                <a:buNone/>
              </a:pPr>
              <a:r>
                <a:rPr lang="zh-CN" altLang="zh-CN" sz="2000" b="1" dirty="0">
                  <a:ea typeface="仿宋_GB2312" pitchFamily="49" charset="-122"/>
                </a:rPr>
                <a:t>企业一般无法改变市场需求曲线的位置，因为这是由营销环境决定的，</a:t>
              </a:r>
              <a:r>
                <a:rPr lang="zh-CN" altLang="zh-CN" sz="2000" b="1" dirty="0">
                  <a:solidFill>
                    <a:schemeClr val="bg1">
                      <a:lumMod val="20000"/>
                      <a:lumOff val="80000"/>
                    </a:schemeClr>
                  </a:solidFill>
                  <a:ea typeface="仿宋_GB2312" pitchFamily="49" charset="-122"/>
                </a:rPr>
                <a:t>企业只能根据营销费用水平，确定市场预测在函数曲线上的位置</a:t>
              </a:r>
              <a:r>
                <a:rPr lang="zh-CN" altLang="zh-CN" sz="2000" b="1" dirty="0">
                  <a:solidFill>
                    <a:schemeClr val="bg1">
                      <a:lumMod val="20000"/>
                      <a:lumOff val="80000"/>
                    </a:schemeClr>
                  </a:solidFill>
                </a:rPr>
                <a:t> </a:t>
              </a:r>
            </a:p>
          </p:txBody>
        </p:sp>
      </p:grpSp>
    </p:spTree>
    <p:extLst>
      <p:ext uri="{BB962C8B-B14F-4D97-AF65-F5344CB8AC3E}">
        <p14:creationId xmlns:p14="http://schemas.microsoft.com/office/powerpoint/2010/main" val="13034209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企业需求</a:t>
            </a:r>
            <a:br>
              <a:rPr lang="zh-CN" altLang="en-US" b="1" dirty="0"/>
            </a:br>
            <a:endParaRPr lang="zh-CN" altLang="en-US" dirty="0"/>
          </a:p>
        </p:txBody>
      </p:sp>
      <p:sp>
        <p:nvSpPr>
          <p:cNvPr id="3" name="内容占位符 2"/>
          <p:cNvSpPr>
            <a:spLocks noGrp="1"/>
          </p:cNvSpPr>
          <p:nvPr>
            <p:ph idx="1"/>
          </p:nvPr>
        </p:nvSpPr>
        <p:spPr/>
        <p:txBody>
          <a:bodyPr/>
          <a:lstStyle/>
          <a:p>
            <a:r>
              <a:rPr lang="zh-CN" altLang="en-US" sz="2800" b="1" dirty="0">
                <a:solidFill>
                  <a:srgbClr val="C00000"/>
                </a:solidFill>
                <a:ea typeface="楷体_GB2312" pitchFamily="49" charset="-122"/>
              </a:rPr>
              <a:t>企业需求即市场总需求中企业所占的需求份额</a:t>
            </a:r>
            <a:r>
              <a:rPr lang="zh-CN" altLang="en-US" sz="2800" b="1" dirty="0">
                <a:ea typeface="楷体_GB2312" pitchFamily="49" charset="-122"/>
              </a:rPr>
              <a:t>，表示成数学公式为： </a:t>
            </a:r>
            <a:r>
              <a:rPr lang="zh-CN" altLang="en-US" sz="2800" dirty="0">
                <a:ea typeface="楷体_GB2312" pitchFamily="49" charset="-122"/>
              </a:rPr>
              <a:t>           </a:t>
            </a:r>
          </a:p>
          <a:p>
            <a:r>
              <a:rPr lang="zh-CN" altLang="en-US" sz="3600" dirty="0">
                <a:latin typeface="宋体" panose="02010600030101010101" pitchFamily="2" charset="-122"/>
              </a:rPr>
              <a:t> </a:t>
            </a:r>
            <a:r>
              <a:rPr lang="zh-CN" altLang="en-US" sz="3600" dirty="0">
                <a:latin typeface="黑体" panose="02010609060101010101" pitchFamily="49" charset="-122"/>
                <a:ea typeface="黑体" panose="02010609060101010101" pitchFamily="49" charset="-122"/>
              </a:rPr>
              <a:t>Qi＝Si×Q</a:t>
            </a:r>
            <a:endParaRPr lang="en-US" altLang="zh-CN" sz="3600" dirty="0">
              <a:latin typeface="黑体" panose="02010609060101010101" pitchFamily="49" charset="-122"/>
              <a:ea typeface="黑体" panose="02010609060101010101" pitchFamily="49"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sp>
        <p:nvSpPr>
          <p:cNvPr id="5" name="Text Box 3"/>
          <p:cNvSpPr txBox="1">
            <a:spLocks noChangeArrowheads="1"/>
          </p:cNvSpPr>
          <p:nvPr/>
        </p:nvSpPr>
        <p:spPr bwMode="auto">
          <a:xfrm>
            <a:off x="899592" y="3313313"/>
            <a:ext cx="4464050" cy="461665"/>
          </a:xfrm>
          <a:prstGeom prst="rect">
            <a:avLst/>
          </a:prstGeom>
          <a:gradFill rotWithShape="1">
            <a:gsLst>
              <a:gs pos="0">
                <a:srgbClr val="006666"/>
              </a:gs>
              <a:gs pos="50000">
                <a:schemeClr val="bg1"/>
              </a:gs>
              <a:gs pos="100000">
                <a:srgbClr val="00666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zh-CN" sz="2000" dirty="0">
                <a:latin typeface="楷体_GB2312" pitchFamily="49" charset="-122"/>
                <a:ea typeface="楷体_GB2312" pitchFamily="49" charset="-122"/>
              </a:rPr>
              <a:t> </a:t>
            </a:r>
            <a:r>
              <a:rPr lang="zh-CN" altLang="zh-CN" sz="2400" dirty="0">
                <a:latin typeface="楷体_GB2312" pitchFamily="49" charset="-122"/>
                <a:ea typeface="楷体_GB2312" pitchFamily="49" charset="-122"/>
              </a:rPr>
              <a:t>Qi为企业i的需求</a:t>
            </a:r>
          </a:p>
        </p:txBody>
      </p:sp>
      <p:sp>
        <p:nvSpPr>
          <p:cNvPr id="6" name="Text Box 4"/>
          <p:cNvSpPr txBox="1">
            <a:spLocks noChangeArrowheads="1"/>
          </p:cNvSpPr>
          <p:nvPr/>
        </p:nvSpPr>
        <p:spPr bwMode="auto">
          <a:xfrm>
            <a:off x="901378" y="3968991"/>
            <a:ext cx="4464050" cy="461665"/>
          </a:xfrm>
          <a:prstGeom prst="rect">
            <a:avLst/>
          </a:prstGeom>
          <a:gradFill rotWithShape="1">
            <a:gsLst>
              <a:gs pos="0">
                <a:srgbClr val="006666"/>
              </a:gs>
              <a:gs pos="50000">
                <a:schemeClr val="bg1"/>
              </a:gs>
              <a:gs pos="100000">
                <a:srgbClr val="00666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zh-CN" altLang="zh-CN" sz="2000" dirty="0">
                <a:latin typeface="楷体_GB2312" pitchFamily="49" charset="-122"/>
                <a:ea typeface="楷体_GB2312" pitchFamily="49" charset="-122"/>
              </a:rPr>
              <a:t> </a:t>
            </a:r>
            <a:r>
              <a:rPr lang="zh-CN" altLang="zh-CN" sz="2400" dirty="0">
                <a:latin typeface="楷体_GB2312" pitchFamily="49" charset="-122"/>
                <a:ea typeface="楷体_GB2312" pitchFamily="49" charset="-122"/>
              </a:rPr>
              <a:t>Si为企业i的市场占有率</a:t>
            </a:r>
          </a:p>
        </p:txBody>
      </p:sp>
      <p:sp>
        <p:nvSpPr>
          <p:cNvPr id="7" name="Text Box 5"/>
          <p:cNvSpPr txBox="1">
            <a:spLocks noChangeArrowheads="1"/>
          </p:cNvSpPr>
          <p:nvPr/>
        </p:nvSpPr>
        <p:spPr bwMode="auto">
          <a:xfrm>
            <a:off x="899592" y="4662780"/>
            <a:ext cx="4464050" cy="461665"/>
          </a:xfrm>
          <a:prstGeom prst="rect">
            <a:avLst/>
          </a:prstGeom>
          <a:gradFill rotWithShape="1">
            <a:gsLst>
              <a:gs pos="0">
                <a:srgbClr val="006666"/>
              </a:gs>
              <a:gs pos="50000">
                <a:schemeClr val="bg1"/>
              </a:gs>
              <a:gs pos="100000">
                <a:srgbClr val="00666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20000"/>
              </a:spcBef>
              <a:buClr>
                <a:schemeClr val="accent2"/>
              </a:buClr>
              <a:buFont typeface="Wingdings" panose="05000000000000000000" pitchFamily="2" charset="2"/>
              <a:buNone/>
              <a:defRPr/>
            </a:pPr>
            <a:r>
              <a:rPr lang="zh-CN" altLang="zh-CN" sz="2400" dirty="0">
                <a:latin typeface="楷体_GB2312" pitchFamily="49" charset="-122"/>
                <a:ea typeface="楷体_GB2312" pitchFamily="49" charset="-122"/>
              </a:rPr>
              <a:t> Q为市场总需求</a:t>
            </a:r>
          </a:p>
        </p:txBody>
      </p:sp>
    </p:spTree>
    <p:extLst>
      <p:ext uri="{BB962C8B-B14F-4D97-AF65-F5344CB8AC3E}">
        <p14:creationId xmlns:p14="http://schemas.microsoft.com/office/powerpoint/2010/main" val="23049553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autoUpdateAnimBg="0"/>
      <p:bldP spid="6" grpId="0" bldLvl="0" animBg="1" autoUpdateAnimBg="0"/>
      <p:bldP spid="7" grpId="0" bldLvl="0" animBg="1"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企业预测与企业潜量</a:t>
            </a:r>
            <a:br>
              <a:rPr lang="zh-CN" altLang="en-US" dirty="0"/>
            </a:b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grpSp>
        <p:nvGrpSpPr>
          <p:cNvPr id="13" name="组合 12"/>
          <p:cNvGrpSpPr/>
          <p:nvPr/>
        </p:nvGrpSpPr>
        <p:grpSpPr>
          <a:xfrm>
            <a:off x="936625" y="2205038"/>
            <a:ext cx="7488238" cy="2982912"/>
            <a:chOff x="936625" y="2205038"/>
            <a:chExt cx="7488238" cy="2982912"/>
          </a:xfrm>
        </p:grpSpPr>
        <p:grpSp>
          <p:nvGrpSpPr>
            <p:cNvPr id="5" name="Group 3"/>
            <p:cNvGrpSpPr>
              <a:grpSpLocks/>
            </p:cNvGrpSpPr>
            <p:nvPr/>
          </p:nvGrpSpPr>
          <p:grpSpPr bwMode="auto">
            <a:xfrm>
              <a:off x="1331913" y="2205038"/>
              <a:ext cx="6157912" cy="2982912"/>
              <a:chOff x="0" y="0"/>
              <a:chExt cx="2096" cy="915"/>
            </a:xfrm>
          </p:grpSpPr>
          <p:sp>
            <p:nvSpPr>
              <p:cNvPr id="6" name="Oval 4"/>
              <p:cNvSpPr>
                <a:spLocks noChangeArrowheads="1"/>
              </p:cNvSpPr>
              <p:nvPr/>
            </p:nvSpPr>
            <p:spPr bwMode="auto">
              <a:xfrm>
                <a:off x="883" y="278"/>
                <a:ext cx="331" cy="359"/>
              </a:xfrm>
              <a:prstGeom prst="ellipse">
                <a:avLst/>
              </a:prstGeom>
              <a:solidFill>
                <a:schemeClr va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未知"/>
              <p:cNvSpPr>
                <a:spLocks/>
              </p:cNvSpPr>
              <p:nvPr/>
            </p:nvSpPr>
            <p:spPr bwMode="auto">
              <a:xfrm>
                <a:off x="0" y="0"/>
                <a:ext cx="927" cy="915"/>
              </a:xfrm>
              <a:custGeom>
                <a:avLst/>
                <a:gdLst>
                  <a:gd name="T0" fmla="*/ 0 w 795"/>
                  <a:gd name="T1" fmla="*/ 0 h 375"/>
                  <a:gd name="T2" fmla="*/ 757 w 795"/>
                  <a:gd name="T3" fmla="*/ 0 h 375"/>
                  <a:gd name="T4" fmla="*/ 927 w 795"/>
                  <a:gd name="T5" fmla="*/ 461 h 375"/>
                  <a:gd name="T6" fmla="*/ 757 w 795"/>
                  <a:gd name="T7" fmla="*/ 915 h 3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5" h="375">
                    <a:moveTo>
                      <a:pt x="0" y="0"/>
                    </a:moveTo>
                    <a:lnTo>
                      <a:pt x="649" y="0"/>
                    </a:lnTo>
                    <a:lnTo>
                      <a:pt x="795" y="189"/>
                    </a:lnTo>
                    <a:lnTo>
                      <a:pt x="649" y="375"/>
                    </a:lnTo>
                  </a:path>
                </a:pathLst>
              </a:custGeom>
              <a:noFill/>
              <a:ln w="22225" cap="flat" cmpd="sng">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8" name="未知"/>
              <p:cNvSpPr>
                <a:spLocks/>
              </p:cNvSpPr>
              <p:nvPr/>
            </p:nvSpPr>
            <p:spPr bwMode="auto">
              <a:xfrm flipH="1">
                <a:off x="1169" y="0"/>
                <a:ext cx="927" cy="915"/>
              </a:xfrm>
              <a:custGeom>
                <a:avLst/>
                <a:gdLst>
                  <a:gd name="T0" fmla="*/ 0 w 795"/>
                  <a:gd name="T1" fmla="*/ 0 h 375"/>
                  <a:gd name="T2" fmla="*/ 757 w 795"/>
                  <a:gd name="T3" fmla="*/ 0 h 375"/>
                  <a:gd name="T4" fmla="*/ 927 w 795"/>
                  <a:gd name="T5" fmla="*/ 461 h 375"/>
                  <a:gd name="T6" fmla="*/ 757 w 795"/>
                  <a:gd name="T7" fmla="*/ 915 h 3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5" h="375">
                    <a:moveTo>
                      <a:pt x="0" y="0"/>
                    </a:moveTo>
                    <a:lnTo>
                      <a:pt x="649" y="0"/>
                    </a:lnTo>
                    <a:lnTo>
                      <a:pt x="795" y="189"/>
                    </a:lnTo>
                    <a:lnTo>
                      <a:pt x="649" y="375"/>
                    </a:lnTo>
                  </a:path>
                </a:pathLst>
              </a:custGeom>
              <a:noFill/>
              <a:ln w="22225" cap="flat" cmpd="sng">
                <a:solidFill>
                  <a:schemeClr val="hlink"/>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zh-CN" altLang="en-US"/>
              </a:p>
            </p:txBody>
          </p:sp>
          <p:sp>
            <p:nvSpPr>
              <p:cNvPr id="9" name="AutoShape 7"/>
              <p:cNvSpPr>
                <a:spLocks noChangeArrowheads="1"/>
              </p:cNvSpPr>
              <p:nvPr/>
            </p:nvSpPr>
            <p:spPr bwMode="auto">
              <a:xfrm>
                <a:off x="899" y="384"/>
                <a:ext cx="30" cy="151"/>
              </a:xfrm>
              <a:prstGeom prst="chevron">
                <a:avLst>
                  <a:gd name="adj" fmla="val 100000"/>
                </a:avLst>
              </a:prstGeom>
              <a:solidFill>
                <a:schemeClr val="accent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AutoShape 8"/>
              <p:cNvSpPr>
                <a:spLocks noChangeArrowheads="1"/>
              </p:cNvSpPr>
              <p:nvPr/>
            </p:nvSpPr>
            <p:spPr bwMode="auto">
              <a:xfrm flipH="1">
                <a:off x="1167" y="384"/>
                <a:ext cx="30" cy="151"/>
              </a:xfrm>
              <a:prstGeom prst="chevron">
                <a:avLst>
                  <a:gd name="adj" fmla="val 100000"/>
                </a:avLst>
              </a:prstGeom>
              <a:solidFill>
                <a:schemeClr val="accent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1" name="Text Box 9"/>
            <p:cNvSpPr txBox="1">
              <a:spLocks noChangeArrowheads="1"/>
            </p:cNvSpPr>
            <p:nvPr/>
          </p:nvSpPr>
          <p:spPr bwMode="auto">
            <a:xfrm>
              <a:off x="936625" y="2492375"/>
              <a:ext cx="2482850" cy="2677656"/>
            </a:xfrm>
            <a:prstGeom prst="rect">
              <a:avLst/>
            </a:prstGeom>
            <a:noFill/>
            <a:ln>
              <a:noFill/>
            </a:ln>
            <a:effectLst/>
            <a:extLst>
              <a:ext uri="{909E8E84-426E-40DD-AFC4-6F175D3DCCD1}">
                <a14:hiddenFill xmlns:a14="http://schemas.microsoft.com/office/drawing/2010/main">
                  <a:solidFill>
                    <a:srgbClr val="0066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400" b="1" dirty="0">
                  <a:solidFill>
                    <a:srgbClr val="C00000"/>
                  </a:solidFill>
                  <a:latin typeface="楷体_GB2312" pitchFamily="49" charset="-122"/>
                  <a:ea typeface="楷体_GB2312" pitchFamily="49" charset="-122"/>
                </a:rPr>
                <a:t>企业销售预测</a:t>
              </a:r>
              <a:r>
                <a:rPr lang="zh-CN" altLang="zh-CN" sz="2400" b="1" dirty="0">
                  <a:solidFill>
                    <a:srgbClr val="006666"/>
                  </a:solidFill>
                  <a:latin typeface="楷体_GB2312" pitchFamily="49" charset="-122"/>
                  <a:ea typeface="楷体_GB2312" pitchFamily="49" charset="-122"/>
                </a:rPr>
                <a:t>就是根据企业确定的市场营销计划和假定的市场营销环境确定的企业销售额的估计水平</a:t>
              </a:r>
            </a:p>
          </p:txBody>
        </p:sp>
        <p:sp>
          <p:nvSpPr>
            <p:cNvPr id="12" name="Text Box 10"/>
            <p:cNvSpPr txBox="1">
              <a:spLocks noChangeArrowheads="1"/>
            </p:cNvSpPr>
            <p:nvPr/>
          </p:nvSpPr>
          <p:spPr bwMode="auto">
            <a:xfrm>
              <a:off x="5651500" y="2492375"/>
              <a:ext cx="2773363" cy="1938992"/>
            </a:xfrm>
            <a:prstGeom prst="rect">
              <a:avLst/>
            </a:prstGeom>
            <a:noFill/>
            <a:ln>
              <a:noFill/>
            </a:ln>
            <a:effectLst/>
            <a:extLst>
              <a:ext uri="{909E8E84-426E-40DD-AFC4-6F175D3DCCD1}">
                <a14:hiddenFill xmlns:a14="http://schemas.microsoft.com/office/drawing/2010/main">
                  <a:solidFill>
                    <a:srgbClr val="0066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400" b="1" dirty="0">
                  <a:solidFill>
                    <a:srgbClr val="C00000"/>
                  </a:solidFill>
                  <a:latin typeface="楷体_GB2312" pitchFamily="49" charset="-122"/>
                  <a:ea typeface="楷体_GB2312" pitchFamily="49" charset="-122"/>
                </a:rPr>
                <a:t>企业潜量</a:t>
              </a:r>
              <a:r>
                <a:rPr lang="zh-CN" altLang="zh-CN" sz="2400" b="1" dirty="0">
                  <a:solidFill>
                    <a:srgbClr val="006666"/>
                  </a:solidFill>
                  <a:latin typeface="楷体_GB2312" pitchFamily="49" charset="-122"/>
                  <a:ea typeface="楷体_GB2312" pitchFamily="49" charset="-122"/>
                </a:rPr>
                <a:t>是指当企业的市场营销力量相对于竞争者不断增加时，</a:t>
              </a:r>
              <a:r>
                <a:rPr lang="zh-CN" altLang="zh-CN" sz="2400" b="1" dirty="0">
                  <a:solidFill>
                    <a:srgbClr val="C00000"/>
                  </a:solidFill>
                  <a:latin typeface="楷体_GB2312" pitchFamily="49" charset="-122"/>
                  <a:ea typeface="楷体_GB2312" pitchFamily="49" charset="-122"/>
                </a:rPr>
                <a:t>企业需求所达到的极限</a:t>
              </a:r>
            </a:p>
          </p:txBody>
        </p:sp>
      </p:grpSp>
    </p:spTree>
    <p:extLst>
      <p:ext uri="{BB962C8B-B14F-4D97-AF65-F5344CB8AC3E}">
        <p14:creationId xmlns:p14="http://schemas.microsoft.com/office/powerpoint/2010/main" val="368581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总市场潜量</a:t>
            </a:r>
            <a:br>
              <a:rPr lang="zh-CN" altLang="en-US" dirty="0"/>
            </a:br>
            <a:endParaRPr lang="zh-CN" altLang="en-US" dirty="0"/>
          </a:p>
        </p:txBody>
      </p:sp>
      <p:sp>
        <p:nvSpPr>
          <p:cNvPr id="3" name="内容占位符 2"/>
          <p:cNvSpPr>
            <a:spLocks noGrp="1"/>
          </p:cNvSpPr>
          <p:nvPr>
            <p:ph idx="1"/>
          </p:nvPr>
        </p:nvSpPr>
        <p:spPr/>
        <p:txBody>
          <a:bodyPr/>
          <a:lstStyle/>
          <a:p>
            <a:r>
              <a:rPr lang="zh-CN" altLang="en-US" sz="2800" dirty="0"/>
              <a:t>总市场潜量就是指在一定期间内</a:t>
            </a:r>
            <a:r>
              <a:rPr lang="en-US" altLang="zh-CN" sz="2800" dirty="0"/>
              <a:t>,</a:t>
            </a:r>
            <a:r>
              <a:rPr lang="zh-CN" altLang="en-US" sz="2800" dirty="0"/>
              <a:t>一定水平的行业营销力量下</a:t>
            </a:r>
            <a:r>
              <a:rPr lang="en-US" altLang="zh-CN" sz="2800" dirty="0"/>
              <a:t>,</a:t>
            </a:r>
            <a:r>
              <a:rPr lang="zh-CN" altLang="en-US" sz="2800" dirty="0"/>
              <a:t>在一定的环境条件下</a:t>
            </a:r>
            <a:r>
              <a:rPr lang="en-US" altLang="zh-CN" sz="2800" dirty="0"/>
              <a:t>,</a:t>
            </a:r>
            <a:r>
              <a:rPr lang="zh-CN" altLang="en-US" sz="2800" dirty="0">
                <a:solidFill>
                  <a:srgbClr val="C00000"/>
                </a:solidFill>
              </a:rPr>
              <a:t>一个行业中所有企业可能达到的最大销量</a:t>
            </a:r>
            <a:endParaRPr lang="en-US" altLang="zh-CN" sz="2800" dirty="0">
              <a:solidFill>
                <a:srgbClr val="C00000"/>
              </a:solidFill>
            </a:endParaRPr>
          </a:p>
          <a:p>
            <a:r>
              <a:rPr lang="en-US" altLang="zh-CN" sz="2800" dirty="0"/>
              <a:t>Q</a:t>
            </a:r>
            <a:r>
              <a:rPr lang="zh-CN" altLang="en-US" sz="2800" dirty="0"/>
              <a:t>＝</a:t>
            </a:r>
            <a:r>
              <a:rPr lang="en-US" altLang="zh-CN" sz="2800" dirty="0" err="1"/>
              <a:t>n×q×p</a:t>
            </a:r>
            <a:r>
              <a:rPr lang="en-US" altLang="zh-CN" sz="2800" dirty="0"/>
              <a:t> </a:t>
            </a:r>
          </a:p>
          <a:p>
            <a:endParaRPr lang="zh-CN" altLang="en-US" sz="36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grpSp>
        <p:nvGrpSpPr>
          <p:cNvPr id="5" name="Group 4"/>
          <p:cNvGrpSpPr>
            <a:grpSpLocks/>
          </p:cNvGrpSpPr>
          <p:nvPr/>
        </p:nvGrpSpPr>
        <p:grpSpPr bwMode="auto">
          <a:xfrm>
            <a:off x="725452" y="3781006"/>
            <a:ext cx="6078538" cy="1758949"/>
            <a:chOff x="0" y="0"/>
            <a:chExt cx="3829" cy="1108"/>
          </a:xfrm>
        </p:grpSpPr>
        <p:sp>
          <p:nvSpPr>
            <p:cNvPr id="6" name="Text Box 5"/>
            <p:cNvSpPr txBox="1">
              <a:spLocks noChangeArrowheads="1"/>
            </p:cNvSpPr>
            <p:nvPr/>
          </p:nvSpPr>
          <p:spPr bwMode="auto">
            <a:xfrm>
              <a:off x="0" y="0"/>
              <a:ext cx="3829" cy="291"/>
            </a:xfrm>
            <a:prstGeom prst="rect">
              <a:avLst/>
            </a:prstGeom>
            <a:gradFill rotWithShape="1">
              <a:gsLst>
                <a:gs pos="0">
                  <a:srgbClr val="006666"/>
                </a:gs>
                <a:gs pos="50000">
                  <a:schemeClr val="bg1"/>
                </a:gs>
                <a:gs pos="100000">
                  <a:srgbClr val="00666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spcBef>
                  <a:spcPct val="50000"/>
                </a:spcBef>
                <a:defRPr/>
              </a:pPr>
              <a:r>
                <a:rPr lang="en-US" altLang="zh-CN" sz="2400" dirty="0" err="1">
                  <a:latin typeface="楷体_GB2312" pitchFamily="49" charset="-122"/>
                  <a:ea typeface="楷体_GB2312" pitchFamily="49" charset="-122"/>
                </a:rPr>
                <a:t>n指既定条件下特定产品的购买者数量</a:t>
              </a:r>
              <a:endParaRPr lang="en-US" altLang="zh-CN" sz="2400" dirty="0">
                <a:latin typeface="楷体_GB2312" pitchFamily="49" charset="-122"/>
                <a:ea typeface="楷体_GB2312" pitchFamily="49" charset="-122"/>
              </a:endParaRPr>
            </a:p>
          </p:txBody>
        </p:sp>
        <p:sp>
          <p:nvSpPr>
            <p:cNvPr id="7" name="Text Box 6"/>
            <p:cNvSpPr txBox="1">
              <a:spLocks noChangeArrowheads="1"/>
            </p:cNvSpPr>
            <p:nvPr/>
          </p:nvSpPr>
          <p:spPr bwMode="auto">
            <a:xfrm>
              <a:off x="0" y="408"/>
              <a:ext cx="3040" cy="291"/>
            </a:xfrm>
            <a:prstGeom prst="rect">
              <a:avLst/>
            </a:prstGeom>
            <a:gradFill rotWithShape="1">
              <a:gsLst>
                <a:gs pos="0">
                  <a:srgbClr val="006666"/>
                </a:gs>
                <a:gs pos="50000">
                  <a:schemeClr val="bg1"/>
                </a:gs>
                <a:gs pos="100000">
                  <a:srgbClr val="00666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US" altLang="zh-CN" sz="2400" dirty="0" err="1">
                  <a:latin typeface="楷体_GB2312" pitchFamily="49" charset="-122"/>
                  <a:ea typeface="楷体_GB2312" pitchFamily="49" charset="-122"/>
                </a:rPr>
                <a:t>p指产品价格</a:t>
              </a:r>
              <a:endParaRPr lang="en-US" altLang="zh-CN" sz="2400" dirty="0">
                <a:latin typeface="楷体_GB2312" pitchFamily="49" charset="-122"/>
                <a:ea typeface="楷体_GB2312" pitchFamily="49" charset="-122"/>
              </a:endParaRPr>
            </a:p>
          </p:txBody>
        </p:sp>
        <p:sp>
          <p:nvSpPr>
            <p:cNvPr id="8" name="Text Box 7"/>
            <p:cNvSpPr txBox="1">
              <a:spLocks noChangeArrowheads="1"/>
            </p:cNvSpPr>
            <p:nvPr/>
          </p:nvSpPr>
          <p:spPr bwMode="auto">
            <a:xfrm>
              <a:off x="0" y="817"/>
              <a:ext cx="3040" cy="291"/>
            </a:xfrm>
            <a:prstGeom prst="rect">
              <a:avLst/>
            </a:prstGeom>
            <a:gradFill rotWithShape="1">
              <a:gsLst>
                <a:gs pos="0">
                  <a:srgbClr val="006666"/>
                </a:gs>
                <a:gs pos="50000">
                  <a:schemeClr val="bg1"/>
                </a:gs>
                <a:gs pos="100000">
                  <a:srgbClr val="006666"/>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defRPr/>
              </a:pPr>
              <a:r>
                <a:rPr lang="en-US" altLang="zh-CN" sz="2400" dirty="0" err="1">
                  <a:latin typeface="楷体_GB2312" pitchFamily="49" charset="-122"/>
                  <a:ea typeface="楷体_GB2312" pitchFamily="49" charset="-122"/>
                </a:rPr>
                <a:t>q指平均每个购买者的购买数量</a:t>
              </a:r>
              <a:r>
                <a:rPr lang="en-US" altLang="zh-CN" sz="2400" dirty="0">
                  <a:latin typeface="楷体_GB2312" pitchFamily="49" charset="-122"/>
                  <a:ea typeface="楷体_GB2312" pitchFamily="49" charset="-122"/>
                </a:rPr>
                <a:t> </a:t>
              </a:r>
            </a:p>
          </p:txBody>
        </p:sp>
      </p:grpSp>
    </p:spTree>
    <p:extLst>
      <p:ext uri="{BB962C8B-B14F-4D97-AF65-F5344CB8AC3E}">
        <p14:creationId xmlns:p14="http://schemas.microsoft.com/office/powerpoint/2010/main" val="2312445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5" y="476672"/>
            <a:ext cx="7875784" cy="5839993"/>
          </a:xfrm>
        </p:spPr>
        <p:txBody>
          <a:bodyPr/>
          <a:lstStyle/>
          <a:p>
            <a:r>
              <a:rPr lang="zh-CN" altLang="en-US" sz="2400" dirty="0"/>
              <a:t>企业计算出总市场潜量后，还应把它同现有市场规模进行比较。现有市场规模是指目前实际购买的数量或金额。</a:t>
            </a:r>
          </a:p>
          <a:p>
            <a:r>
              <a:rPr lang="zh-CN" altLang="en-US" sz="2400" dirty="0"/>
              <a:t>可达市场是指企业产品可达并可吸引到的所有购买者</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39</a:t>
            </a:fld>
            <a:endParaRPr lang="en-GB" altLang="en-GB"/>
          </a:p>
        </p:txBody>
      </p:sp>
      <p:grpSp>
        <p:nvGrpSpPr>
          <p:cNvPr id="5" name="组合 4"/>
          <p:cNvGrpSpPr/>
          <p:nvPr/>
        </p:nvGrpSpPr>
        <p:grpSpPr>
          <a:xfrm>
            <a:off x="827585" y="1916832"/>
            <a:ext cx="7995496" cy="4176464"/>
            <a:chOff x="91838" y="1593850"/>
            <a:chExt cx="8585437" cy="4439601"/>
          </a:xfrm>
        </p:grpSpPr>
        <p:pic>
          <p:nvPicPr>
            <p:cNvPr id="6" name="Picture 2" descr="图7－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13000" y="1593850"/>
              <a:ext cx="3673475" cy="349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3"/>
            <p:cNvSpPr txBox="1">
              <a:spLocks noChangeArrowheads="1"/>
            </p:cNvSpPr>
            <p:nvPr/>
          </p:nvSpPr>
          <p:spPr bwMode="auto">
            <a:xfrm>
              <a:off x="1476375" y="5589588"/>
              <a:ext cx="5688013" cy="44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zh-CN" altLang="zh-CN" sz="2400" b="1" dirty="0"/>
                <a:t>现有市场规模占总市场潜量的比例</a:t>
              </a:r>
            </a:p>
          </p:txBody>
        </p:sp>
        <p:sp>
          <p:nvSpPr>
            <p:cNvPr id="8" name="AutoShape 4"/>
            <p:cNvSpPr>
              <a:spLocks noChangeArrowheads="1"/>
            </p:cNvSpPr>
            <p:nvPr/>
          </p:nvSpPr>
          <p:spPr bwMode="auto">
            <a:xfrm>
              <a:off x="91838" y="1774825"/>
              <a:ext cx="2248139" cy="2517775"/>
            </a:xfrm>
            <a:prstGeom prst="wedgeRectCallout">
              <a:avLst>
                <a:gd name="adj1" fmla="val 57176"/>
                <a:gd name="adj2" fmla="val 37999"/>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zh-CN" sz="2000" b="1" dirty="0">
                  <a:solidFill>
                    <a:srgbClr val="006666"/>
                  </a:solidFill>
                  <a:latin typeface="宋体" panose="02010600030101010101" pitchFamily="2" charset="-122"/>
                </a:rPr>
                <a:t>A、B表明现有市场规模占总市场潜量的很大比例，也就是说，可能购买该产品的顾客大部分都已经购买了</a:t>
              </a:r>
            </a:p>
          </p:txBody>
        </p:sp>
        <p:sp>
          <p:nvSpPr>
            <p:cNvPr id="9" name="AutoShape 5"/>
            <p:cNvSpPr>
              <a:spLocks noChangeArrowheads="1"/>
            </p:cNvSpPr>
            <p:nvPr/>
          </p:nvSpPr>
          <p:spPr bwMode="auto">
            <a:xfrm>
              <a:off x="6443663" y="3968830"/>
              <a:ext cx="2233612" cy="1584245"/>
            </a:xfrm>
            <a:prstGeom prst="wedgeRectCallout">
              <a:avLst>
                <a:gd name="adj1" fmla="val -67474"/>
                <a:gd name="adj2" fmla="val -59750"/>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dirty="0" err="1">
                  <a:solidFill>
                    <a:srgbClr val="006666"/>
                  </a:solidFill>
                  <a:latin typeface="宋体" panose="02010600030101010101" pitchFamily="2" charset="-122"/>
                </a:rPr>
                <a:t>C、D表明现有市场规模只占总市场潜量的一半左右，这是典型的新产品进入市场的情形</a:t>
              </a:r>
              <a:r>
                <a:rPr lang="en-US" altLang="zh-CN" b="1" dirty="0">
                  <a:solidFill>
                    <a:srgbClr val="006666"/>
                  </a:solidFill>
                  <a:latin typeface="宋体" panose="02010600030101010101" pitchFamily="2" charset="-122"/>
                </a:rPr>
                <a:t> </a:t>
              </a:r>
            </a:p>
          </p:txBody>
        </p:sp>
        <p:sp>
          <p:nvSpPr>
            <p:cNvPr id="10" name="AutoShape 6"/>
            <p:cNvSpPr>
              <a:spLocks noChangeArrowheads="1"/>
            </p:cNvSpPr>
            <p:nvPr/>
          </p:nvSpPr>
          <p:spPr bwMode="auto">
            <a:xfrm>
              <a:off x="6588125" y="1701800"/>
              <a:ext cx="2089150" cy="1882216"/>
            </a:xfrm>
            <a:prstGeom prst="wedgeRectCallout">
              <a:avLst>
                <a:gd name="adj1" fmla="val -79981"/>
                <a:gd name="adj2" fmla="val 45360"/>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dirty="0">
                  <a:solidFill>
                    <a:srgbClr val="006666"/>
                  </a:solidFill>
                  <a:latin typeface="宋体" panose="02010600030101010101" pitchFamily="2" charset="-122"/>
                </a:rPr>
                <a:t>由于企业产品只销售到全国某一区域，尽管其现有市场占有率极低，但其可达市场占有率却很高</a:t>
              </a:r>
              <a:endParaRPr lang="en-US" altLang="zh-CN" b="1" dirty="0">
                <a:solidFill>
                  <a:srgbClr val="006666"/>
                </a:solidFill>
                <a:latin typeface="宋体" panose="02010600030101010101" pitchFamily="2" charset="-122"/>
              </a:endParaRPr>
            </a:p>
          </p:txBody>
        </p:sp>
      </p:grpSp>
    </p:spTree>
    <p:extLst>
      <p:ext uri="{BB962C8B-B14F-4D97-AF65-F5344CB8AC3E}">
        <p14:creationId xmlns:p14="http://schemas.microsoft.com/office/powerpoint/2010/main" val="11643686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692696"/>
            <a:ext cx="8034337" cy="5623969"/>
          </a:xfrm>
        </p:spPr>
        <p:txBody>
          <a:bodyPr/>
          <a:lstStyle/>
          <a:p>
            <a:r>
              <a:rPr lang="en-US" altLang="zh-CN" sz="2400" dirty="0"/>
              <a:t>5.1.4</a:t>
            </a:r>
            <a:r>
              <a:rPr lang="zh-CN" altLang="en-US" sz="2400" dirty="0"/>
              <a:t>市场调研的方法</a:t>
            </a:r>
          </a:p>
          <a:p>
            <a:r>
              <a:rPr lang="zh-CN" altLang="en-US" sz="2400" dirty="0"/>
              <a:t>市场调研的方法可分为两种，</a:t>
            </a:r>
            <a:r>
              <a:rPr lang="zh-CN" altLang="en-US" sz="2400" dirty="0">
                <a:solidFill>
                  <a:srgbClr val="C00000"/>
                </a:solidFill>
              </a:rPr>
              <a:t>第一手资料的调研</a:t>
            </a:r>
            <a:r>
              <a:rPr lang="zh-CN" altLang="en-US" sz="2400" dirty="0"/>
              <a:t>和</a:t>
            </a:r>
            <a:r>
              <a:rPr lang="zh-CN" altLang="en-US" sz="2400" dirty="0">
                <a:solidFill>
                  <a:srgbClr val="C00000"/>
                </a:solidFill>
              </a:rPr>
              <a:t>第二手资料的调研</a:t>
            </a:r>
            <a:r>
              <a:rPr lang="zh-CN" altLang="en-US" sz="2400" dirty="0"/>
              <a:t>。</a:t>
            </a:r>
            <a:endParaRPr lang="en-US" altLang="zh-CN" sz="2400" dirty="0"/>
          </a:p>
          <a:p>
            <a:r>
              <a:rPr lang="zh-CN" altLang="en-US" sz="2400" dirty="0">
                <a:solidFill>
                  <a:srgbClr val="C00000"/>
                </a:solidFill>
              </a:rPr>
              <a:t>第一手资料</a:t>
            </a:r>
            <a:r>
              <a:rPr lang="zh-CN" altLang="en-US" sz="2400" dirty="0"/>
              <a:t>是指研究人员针对当前的调研问题而直接从目标顾客那里收集的信息；</a:t>
            </a:r>
            <a:endParaRPr lang="en-US" altLang="zh-CN" sz="2400" dirty="0"/>
          </a:p>
          <a:p>
            <a:r>
              <a:rPr lang="zh-CN" altLang="en-US" sz="2400" dirty="0">
                <a:solidFill>
                  <a:srgbClr val="C00000"/>
                </a:solidFill>
              </a:rPr>
              <a:t>第二手资料</a:t>
            </a:r>
            <a:r>
              <a:rPr lang="zh-CN" altLang="en-US" sz="2400" dirty="0"/>
              <a:t>是指他人出于其他目的早先收集的资料。</a:t>
            </a:r>
            <a:endParaRPr lang="en-US" altLang="zh-CN" sz="2400" dirty="0"/>
          </a:p>
          <a:p>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graphicFrame>
        <p:nvGraphicFramePr>
          <p:cNvPr id="6" name="表格 5"/>
          <p:cNvGraphicFramePr>
            <a:graphicFrameLocks noGrp="1"/>
          </p:cNvGraphicFramePr>
          <p:nvPr>
            <p:extLst>
              <p:ext uri="{D42A27DB-BD31-4B8C-83A1-F6EECF244321}">
                <p14:modId xmlns:p14="http://schemas.microsoft.com/office/powerpoint/2010/main" val="2616234102"/>
              </p:ext>
            </p:extLst>
          </p:nvPr>
        </p:nvGraphicFramePr>
        <p:xfrm>
          <a:off x="700094" y="3631256"/>
          <a:ext cx="8272553" cy="2415845"/>
        </p:xfrm>
        <a:graphic>
          <a:graphicData uri="http://schemas.openxmlformats.org/drawingml/2006/table">
            <a:tbl>
              <a:tblPr firstRow="1" firstCol="1" lastRow="1" lastCol="1" bandRow="1" bandCol="1"/>
              <a:tblGrid>
                <a:gridCol w="1567650">
                  <a:extLst>
                    <a:ext uri="{9D8B030D-6E8A-4147-A177-3AD203B41FA5}">
                      <a16:colId xmlns:a16="http://schemas.microsoft.com/office/drawing/2014/main" val="20000"/>
                    </a:ext>
                  </a:extLst>
                </a:gridCol>
                <a:gridCol w="2232248">
                  <a:extLst>
                    <a:ext uri="{9D8B030D-6E8A-4147-A177-3AD203B41FA5}">
                      <a16:colId xmlns:a16="http://schemas.microsoft.com/office/drawing/2014/main" val="20001"/>
                    </a:ext>
                  </a:extLst>
                </a:gridCol>
                <a:gridCol w="4472655">
                  <a:extLst>
                    <a:ext uri="{9D8B030D-6E8A-4147-A177-3AD203B41FA5}">
                      <a16:colId xmlns:a16="http://schemas.microsoft.com/office/drawing/2014/main" val="20002"/>
                    </a:ext>
                  </a:extLst>
                </a:gridCol>
              </a:tblGrid>
              <a:tr h="339947">
                <a:tc>
                  <a:txBody>
                    <a:bodyPr/>
                    <a:lstStyle/>
                    <a:p>
                      <a:pPr indent="190500" algn="just">
                        <a:spcAft>
                          <a:spcPts val="0"/>
                        </a:spcAft>
                      </a:pPr>
                      <a:r>
                        <a:rPr lang="zh-CN" altLang="en-US" sz="2400" b="1" kern="100" dirty="0">
                          <a:effectLst/>
                          <a:latin typeface="Times New Roman" panose="02020603050405020304" pitchFamily="18" charset="0"/>
                          <a:ea typeface="宋体" panose="02010600030101010101" pitchFamily="2" charset="-122"/>
                        </a:rPr>
                        <a:t>调研方式</a:t>
                      </a:r>
                      <a:endParaRPr lang="zh-CN" sz="2400" b="1"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2400" b="1" kern="100" dirty="0">
                          <a:effectLst/>
                          <a:latin typeface="Times New Roman" panose="02020603050405020304" pitchFamily="18" charset="0"/>
                          <a:ea typeface="宋体" panose="02010600030101010101" pitchFamily="2" charset="-122"/>
                        </a:rPr>
                        <a:t>优点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2400" b="1" kern="100" dirty="0">
                          <a:effectLst/>
                          <a:latin typeface="Times New Roman" panose="02020603050405020304" pitchFamily="18" charset="0"/>
                          <a:ea typeface="宋体" panose="02010600030101010101" pitchFamily="2" charset="-122"/>
                        </a:rPr>
                        <a:t>缺</a:t>
                      </a:r>
                      <a:r>
                        <a:rPr lang="en-US" sz="2400" b="1" kern="100" dirty="0">
                          <a:effectLst/>
                          <a:latin typeface="Times New Roman" panose="02020603050405020304" pitchFamily="18" charset="0"/>
                          <a:ea typeface="宋体" panose="02010600030101010101" pitchFamily="2" charset="-122"/>
                        </a:rPr>
                        <a:t>  </a:t>
                      </a:r>
                      <a:r>
                        <a:rPr lang="zh-CN" sz="2400" b="1" kern="100" dirty="0">
                          <a:effectLst/>
                          <a:latin typeface="Times New Roman" panose="02020603050405020304" pitchFamily="18" charset="0"/>
                          <a:ea typeface="宋体" panose="02010600030101010101" pitchFamily="2" charset="-122"/>
                        </a:rPr>
                        <a:t>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96156">
                <a:tc>
                  <a:txBody>
                    <a:bodyPr/>
                    <a:lstStyle/>
                    <a:p>
                      <a:pPr algn="just">
                        <a:spcAft>
                          <a:spcPts val="0"/>
                        </a:spcAft>
                      </a:pPr>
                      <a:r>
                        <a:rPr lang="zh-CN" sz="2400" b="1" kern="100" dirty="0">
                          <a:solidFill>
                            <a:srgbClr val="C00000"/>
                          </a:solidFill>
                          <a:effectLst/>
                          <a:latin typeface="Times New Roman" panose="02020603050405020304" pitchFamily="18" charset="0"/>
                          <a:ea typeface="宋体" panose="02010600030101010101" pitchFamily="2" charset="-122"/>
                        </a:rPr>
                        <a:t>第一手资料调研</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针对性强</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时间长，成本费用高，对调研人员的能力要求高</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253929">
                <a:tc>
                  <a:txBody>
                    <a:bodyPr/>
                    <a:lstStyle/>
                    <a:p>
                      <a:pPr algn="just">
                        <a:spcAft>
                          <a:spcPts val="0"/>
                        </a:spcAft>
                      </a:pPr>
                      <a:r>
                        <a:rPr lang="zh-CN" sz="2400" b="1" kern="100" dirty="0">
                          <a:solidFill>
                            <a:srgbClr val="C00000"/>
                          </a:solidFill>
                          <a:effectLst/>
                          <a:latin typeface="Times New Roman" panose="02020603050405020304" pitchFamily="18" charset="0"/>
                          <a:ea typeface="宋体" panose="02010600030101010101" pitchFamily="2" charset="-122"/>
                        </a:rPr>
                        <a:t>第二手资料调研</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方法简便、快捷、节省时间、调研成本低</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资料适用性不强，可能与调研目的有差距</a:t>
                      </a:r>
                      <a:r>
                        <a:rPr lang="zh-CN" altLang="en-US" sz="2400" b="1" kern="100" dirty="0">
                          <a:effectLst/>
                          <a:latin typeface="Times New Roman" panose="02020603050405020304" pitchFamily="18" charset="0"/>
                          <a:ea typeface="宋体" panose="02010600030101010101" pitchFamily="2" charset="-122"/>
                        </a:rPr>
                        <a:t>；</a:t>
                      </a:r>
                      <a:r>
                        <a:rPr lang="zh-CN" sz="2400" b="1" kern="100" dirty="0">
                          <a:effectLst/>
                          <a:latin typeface="Times New Roman" panose="02020603050405020304" pitchFamily="18" charset="0"/>
                          <a:ea typeface="宋体" panose="02010600030101010101" pitchFamily="2" charset="-122"/>
                        </a:rPr>
                        <a:t>资料的真实性和可靠性需进一步审查和评估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283417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25452" y="687772"/>
            <a:ext cx="8239036" cy="5621548"/>
          </a:xfrm>
        </p:spPr>
        <p:txBody>
          <a:bodyPr/>
          <a:lstStyle/>
          <a:p>
            <a:r>
              <a:rPr lang="en-US" altLang="zh-CN" sz="2400" dirty="0"/>
              <a:t>5.2.3</a:t>
            </a:r>
            <a:r>
              <a:rPr lang="zh-CN" altLang="en-US" sz="2400" dirty="0"/>
              <a:t>市场预测的方法</a:t>
            </a:r>
          </a:p>
          <a:p>
            <a:r>
              <a:rPr lang="en-US" altLang="zh-CN" sz="2400" dirty="0"/>
              <a:t>1.</a:t>
            </a:r>
            <a:r>
              <a:rPr lang="zh-CN" altLang="en-US" sz="2400" dirty="0"/>
              <a:t>定性预测方法</a:t>
            </a:r>
          </a:p>
          <a:p>
            <a:r>
              <a:rPr lang="zh-CN" altLang="en-US" sz="2400" dirty="0"/>
              <a:t>（</a:t>
            </a:r>
            <a:r>
              <a:rPr lang="en-US" altLang="zh-CN" sz="2400" dirty="0"/>
              <a:t>1</a:t>
            </a:r>
            <a:r>
              <a:rPr lang="zh-CN" altLang="en-US" sz="2400" dirty="0"/>
              <a:t>）专家座谈法</a:t>
            </a:r>
          </a:p>
          <a:p>
            <a:r>
              <a:rPr lang="zh-CN" altLang="en-US" sz="2400" dirty="0"/>
              <a:t>这是邀请专家以开调研会的方式，向与会专家获取有关预测对象的信息，经归纳、分析、判断和推算，预测某种市场未来发展变化的趋势。</a:t>
            </a:r>
            <a:endParaRPr lang="en-US" altLang="zh-CN" sz="2400" dirty="0"/>
          </a:p>
          <a:p>
            <a:pPr lvl="1"/>
            <a:r>
              <a:rPr lang="zh-CN" altLang="en-US" sz="2400" dirty="0"/>
              <a:t>这种方法可以在较短的时间里，充分利用专家群体的创造性思维和专业特长，对预测对象进行评估和推算，及时掌握第一手的预测信息。</a:t>
            </a:r>
            <a:endParaRPr lang="en-US" altLang="zh-CN" sz="2400" dirty="0"/>
          </a:p>
          <a:p>
            <a:pPr lvl="1"/>
            <a:r>
              <a:rPr lang="zh-CN" altLang="en-US" sz="2400" dirty="0"/>
              <a:t>专家座谈法缺点是：由于参加的人数及人的认识有限，不易全面地收集到各种意见；易出现大多数人的意见被采纳，而少数人的正确意见被忽视；还可能受到权威的影响，与会者不能畅所欲言。</a:t>
            </a:r>
            <a:endParaRPr lang="en-US" altLang="zh-CN" sz="2400"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40</a:t>
            </a:fld>
            <a:endParaRPr lang="en-GB" altLang="en-GB"/>
          </a:p>
        </p:txBody>
      </p:sp>
    </p:spTree>
    <p:extLst>
      <p:ext uri="{BB962C8B-B14F-4D97-AF65-F5344CB8AC3E}">
        <p14:creationId xmlns:p14="http://schemas.microsoft.com/office/powerpoint/2010/main" val="125175620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t>使用此法注意以下几方面的问题：</a:t>
            </a:r>
          </a:p>
          <a:p>
            <a:r>
              <a:rPr lang="zh-CN" altLang="en-US" sz="2400" dirty="0"/>
              <a:t>①与会者代表面要广，且代表性强，既包括专家学者，也包括营销部门或行业管理者和在一线的营销管理者。</a:t>
            </a:r>
          </a:p>
          <a:p>
            <a:r>
              <a:rPr lang="zh-CN" altLang="en-US" sz="2400" dirty="0"/>
              <a:t>②根据预测对象范围的大小和难易程度确定座谈会规模。</a:t>
            </a:r>
          </a:p>
          <a:p>
            <a:r>
              <a:rPr lang="zh-CN" altLang="en-US" sz="2400" dirty="0"/>
              <a:t>③为确保座谈质量，要根据预测目标的要求事先准备调查提纲。</a:t>
            </a:r>
          </a:p>
          <a:p>
            <a:r>
              <a:rPr lang="zh-CN" altLang="en-US" sz="2400" dirty="0"/>
              <a:t>④要精心选择会议主持人，认真组织好座谈会。</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41</a:t>
            </a:fld>
            <a:endParaRPr lang="en-GB" altLang="en-GB"/>
          </a:p>
        </p:txBody>
      </p:sp>
    </p:spTree>
    <p:extLst>
      <p:ext uri="{BB962C8B-B14F-4D97-AF65-F5344CB8AC3E}">
        <p14:creationId xmlns:p14="http://schemas.microsoft.com/office/powerpoint/2010/main" val="899310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88744" y="836712"/>
            <a:ext cx="8034337" cy="5008564"/>
          </a:xfrm>
        </p:spPr>
        <p:txBody>
          <a:bodyPr/>
          <a:lstStyle/>
          <a:p>
            <a:r>
              <a:rPr lang="zh-CN" altLang="en-US" sz="2400" dirty="0">
                <a:solidFill>
                  <a:srgbClr val="C00000"/>
                </a:solidFill>
              </a:rPr>
              <a:t>（</a:t>
            </a:r>
            <a:r>
              <a:rPr lang="en-US" altLang="zh-CN" sz="2400" dirty="0">
                <a:solidFill>
                  <a:srgbClr val="C00000"/>
                </a:solidFill>
              </a:rPr>
              <a:t>2</a:t>
            </a:r>
            <a:r>
              <a:rPr lang="zh-CN" altLang="en-US" sz="2400" dirty="0">
                <a:solidFill>
                  <a:srgbClr val="C00000"/>
                </a:solidFill>
              </a:rPr>
              <a:t>）德尔菲法 </a:t>
            </a:r>
          </a:p>
          <a:p>
            <a:r>
              <a:rPr lang="zh-CN" altLang="en-US" sz="2400" dirty="0"/>
              <a:t>这种方法是按规定的程式，采用背对背的反复征询方式，征询专家小组成员的意见，经过几轮的征询与反馈，使各种不同意见渐趋一致，经汇总和用数理统计方法进行收敛，得出一个比较统一的预测结果供决策者参考。</a:t>
            </a:r>
            <a:endParaRPr lang="en-US" altLang="zh-CN" sz="2400" dirty="0"/>
          </a:p>
          <a:p>
            <a:r>
              <a:rPr lang="zh-CN" altLang="zh-CN" sz="2400" dirty="0"/>
              <a:t>德尔菲法</a:t>
            </a:r>
            <a:r>
              <a:rPr lang="zh-CN" altLang="zh-CN" sz="2400" dirty="0">
                <a:solidFill>
                  <a:srgbClr val="C00000"/>
                </a:solidFill>
              </a:rPr>
              <a:t>优点</a:t>
            </a:r>
            <a:r>
              <a:rPr lang="zh-CN" altLang="zh-CN" sz="2400" dirty="0"/>
              <a:t> ：</a:t>
            </a:r>
          </a:p>
          <a:p>
            <a:pPr lvl="1"/>
            <a:r>
              <a:rPr lang="zh-CN" altLang="zh-CN" sz="2000" dirty="0"/>
              <a:t>①匿名性。</a:t>
            </a:r>
          </a:p>
          <a:p>
            <a:pPr lvl="1"/>
            <a:r>
              <a:rPr lang="zh-CN" altLang="zh-CN" sz="2000" dirty="0"/>
              <a:t>②多次反馈性。</a:t>
            </a:r>
          </a:p>
          <a:p>
            <a:pPr lvl="1"/>
            <a:r>
              <a:rPr lang="zh-CN" altLang="zh-CN" sz="2000" dirty="0"/>
              <a:t>③干扰少。</a:t>
            </a:r>
          </a:p>
          <a:p>
            <a:pPr lvl="1"/>
            <a:r>
              <a:rPr lang="zh-CN" altLang="zh-CN" sz="2000" dirty="0"/>
              <a:t>④预测的统计性、汇总性好。</a:t>
            </a:r>
          </a:p>
          <a:p>
            <a:pPr lvl="1"/>
            <a:r>
              <a:rPr lang="zh-CN" altLang="zh-CN" sz="2000" dirty="0"/>
              <a:t>⑤应用性。</a:t>
            </a:r>
          </a:p>
          <a:p>
            <a:r>
              <a:rPr lang="zh-CN" altLang="zh-CN" sz="2400" dirty="0"/>
              <a:t>德尔菲法</a:t>
            </a:r>
            <a:r>
              <a:rPr lang="zh-CN" altLang="zh-CN" sz="2400" dirty="0">
                <a:solidFill>
                  <a:srgbClr val="C00000"/>
                </a:solidFill>
              </a:rPr>
              <a:t>缺点</a:t>
            </a:r>
            <a:r>
              <a:rPr lang="zh-CN" altLang="zh-CN" sz="2400" dirty="0"/>
              <a:t>：主持人需要多次进行专家预测意见的收集、反馈、整理，费时费力。</a:t>
            </a: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42</a:t>
            </a:fld>
            <a:endParaRPr lang="en-GB" altLang="en-GB"/>
          </a:p>
        </p:txBody>
      </p:sp>
    </p:spTree>
    <p:extLst>
      <p:ext uri="{BB962C8B-B14F-4D97-AF65-F5344CB8AC3E}">
        <p14:creationId xmlns:p14="http://schemas.microsoft.com/office/powerpoint/2010/main" val="64124418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t>（</a:t>
            </a:r>
            <a:r>
              <a:rPr lang="en-US" altLang="zh-CN" sz="2400" dirty="0"/>
              <a:t>3</a:t>
            </a:r>
            <a:r>
              <a:rPr lang="zh-CN" altLang="en-US" sz="2400" dirty="0"/>
              <a:t>）经验判断法</a:t>
            </a:r>
          </a:p>
          <a:p>
            <a:r>
              <a:rPr lang="zh-CN" altLang="en-US" sz="2400" dirty="0"/>
              <a:t>预测者根据所掌握的情况和数据，凭着自己的知识和经验，或者依靠集体的智慧和经验，对预测目标作出主观的判断。这种方法在企业中较普遍采用。但是，测定预测值时，往往运用简单算术平均法，不够科学。</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43</a:t>
            </a:fld>
            <a:endParaRPr lang="en-GB" altLang="en-GB"/>
          </a:p>
        </p:txBody>
      </p:sp>
    </p:spTree>
    <p:extLst>
      <p:ext uri="{BB962C8B-B14F-4D97-AF65-F5344CB8AC3E}">
        <p14:creationId xmlns:p14="http://schemas.microsoft.com/office/powerpoint/2010/main" val="24781287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t>（</a:t>
            </a:r>
            <a:r>
              <a:rPr lang="en-US" altLang="zh-CN" sz="2400" dirty="0"/>
              <a:t>4</a:t>
            </a:r>
            <a:r>
              <a:rPr lang="zh-CN" altLang="en-US" sz="2400" dirty="0"/>
              <a:t>）</a:t>
            </a:r>
            <a:r>
              <a:rPr lang="zh-CN" altLang="en-US" sz="2400" dirty="0">
                <a:solidFill>
                  <a:srgbClr val="C00000"/>
                </a:solidFill>
              </a:rPr>
              <a:t>头脑风暴法</a:t>
            </a:r>
            <a:endParaRPr lang="en-US" altLang="zh-CN" sz="2400" dirty="0">
              <a:solidFill>
                <a:srgbClr val="C00000"/>
              </a:solidFill>
            </a:endParaRPr>
          </a:p>
          <a:p>
            <a:r>
              <a:rPr lang="zh-CN" altLang="en-US" sz="2400" dirty="0">
                <a:solidFill>
                  <a:schemeClr val="tx1">
                    <a:lumMod val="50000"/>
                  </a:schemeClr>
                </a:solidFill>
              </a:rPr>
              <a:t>组织各类专家相互交流意见，无拘无束地畅通自己的想法，在头脑中进行智力碰撞，产生新的思想火花，使预测观点不断集中和深化，从而提炼出符合实际的预测方案。</a:t>
            </a:r>
            <a:endParaRPr lang="en-US" altLang="zh-CN" sz="2400" dirty="0">
              <a:solidFill>
                <a:schemeClr val="tx1">
                  <a:lumMod val="50000"/>
                </a:schemeClr>
              </a:solidFill>
            </a:endParaRPr>
          </a:p>
          <a:p>
            <a:r>
              <a:rPr lang="zh-CN" altLang="en-US" sz="2400" dirty="0">
                <a:solidFill>
                  <a:srgbClr val="C00000"/>
                </a:solidFill>
              </a:rPr>
              <a:t>头脑风暴法实施要点：</a:t>
            </a:r>
            <a:endParaRPr lang="en-US" altLang="zh-CN" sz="2400" dirty="0">
              <a:solidFill>
                <a:srgbClr val="C00000"/>
              </a:solidFill>
            </a:endParaRPr>
          </a:p>
          <a:p>
            <a:pPr lvl="1">
              <a:buFont typeface="Wingdings" panose="05000000000000000000" pitchFamily="2" charset="2"/>
              <a:buChar char="p"/>
            </a:pPr>
            <a:r>
              <a:rPr lang="zh-CN" altLang="en-US" sz="2200" dirty="0">
                <a:solidFill>
                  <a:schemeClr val="tx1">
                    <a:lumMod val="50000"/>
                  </a:schemeClr>
                </a:solidFill>
              </a:rPr>
              <a:t>不要批评他人的意见；</a:t>
            </a:r>
            <a:endParaRPr lang="en-US" altLang="zh-CN" sz="2200" dirty="0">
              <a:solidFill>
                <a:schemeClr val="tx1">
                  <a:lumMod val="50000"/>
                </a:schemeClr>
              </a:solidFill>
            </a:endParaRPr>
          </a:p>
          <a:p>
            <a:pPr lvl="1">
              <a:buFont typeface="Wingdings" panose="05000000000000000000" pitchFamily="2" charset="2"/>
              <a:buChar char="p"/>
            </a:pPr>
            <a:r>
              <a:rPr lang="zh-CN" altLang="en-US" sz="2200" dirty="0">
                <a:solidFill>
                  <a:schemeClr val="tx1">
                    <a:lumMod val="50000"/>
                  </a:schemeClr>
                </a:solidFill>
              </a:rPr>
              <a:t>提供自由奔放的思考空间；</a:t>
            </a:r>
            <a:endParaRPr lang="en-US" altLang="zh-CN" sz="2200" dirty="0">
              <a:solidFill>
                <a:schemeClr val="tx1">
                  <a:lumMod val="50000"/>
                </a:schemeClr>
              </a:solidFill>
            </a:endParaRPr>
          </a:p>
          <a:p>
            <a:pPr lvl="1">
              <a:buFont typeface="Wingdings" panose="05000000000000000000" pitchFamily="2" charset="2"/>
              <a:buChar char="p"/>
            </a:pPr>
            <a:r>
              <a:rPr lang="zh-CN" altLang="en-US" sz="2200" dirty="0">
                <a:solidFill>
                  <a:schemeClr val="tx1">
                    <a:lumMod val="50000"/>
                  </a:schemeClr>
                </a:solidFill>
              </a:rPr>
              <a:t>提出的方案越多越好；</a:t>
            </a:r>
            <a:endParaRPr lang="en-US" altLang="zh-CN" sz="2200" dirty="0">
              <a:solidFill>
                <a:schemeClr val="tx1">
                  <a:lumMod val="50000"/>
                </a:schemeClr>
              </a:solidFill>
            </a:endParaRPr>
          </a:p>
          <a:p>
            <a:pPr lvl="1">
              <a:buFont typeface="Wingdings" panose="05000000000000000000" pitchFamily="2" charset="2"/>
              <a:buChar char="p"/>
            </a:pPr>
            <a:r>
              <a:rPr lang="zh-CN" altLang="en-US" sz="2200" dirty="0">
                <a:solidFill>
                  <a:schemeClr val="tx1">
                    <a:lumMod val="50000"/>
                  </a:schemeClr>
                </a:solidFill>
              </a:rPr>
              <a:t>提倡在别人方案的基础上进行改进或与之结合。</a:t>
            </a:r>
            <a:endParaRPr lang="en-US" altLang="zh-CN" sz="2200" dirty="0">
              <a:solidFill>
                <a:schemeClr val="tx1">
                  <a:lumMod val="50000"/>
                </a:schemeClr>
              </a:solidFill>
            </a:endParaRPr>
          </a:p>
          <a:p>
            <a:pPr marL="170235" lvl="1" indent="0">
              <a:buNone/>
            </a:pPr>
            <a:r>
              <a:rPr lang="zh-CN" altLang="en-US" sz="2200" dirty="0">
                <a:solidFill>
                  <a:schemeClr val="tx1">
                    <a:lumMod val="50000"/>
                  </a:schemeClr>
                </a:solidFill>
                <a:hlinkClick r:id="rId2" action="ppaction://hlinkfile"/>
              </a:rPr>
              <a:t>头脑风暴法视频</a:t>
            </a:r>
            <a:endParaRPr lang="zh-CN" altLang="en-US" dirty="0">
              <a:solidFill>
                <a:schemeClr val="tx1">
                  <a:lumMod val="50000"/>
                </a:schemeClr>
              </a:solidFill>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44</a:t>
            </a:fld>
            <a:endParaRPr lang="en-GB" altLang="en-GB"/>
          </a:p>
        </p:txBody>
      </p:sp>
    </p:spTree>
    <p:extLst>
      <p:ext uri="{BB962C8B-B14F-4D97-AF65-F5344CB8AC3E}">
        <p14:creationId xmlns:p14="http://schemas.microsoft.com/office/powerpoint/2010/main" val="13740767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a:t>
            </a:r>
            <a:r>
              <a:rPr lang="zh-CN" altLang="zh-CN" dirty="0"/>
              <a:t>定量预测方法</a:t>
            </a:r>
          </a:p>
          <a:p>
            <a:r>
              <a:rPr lang="zh-CN" altLang="zh-CN" dirty="0"/>
              <a:t>（</a:t>
            </a:r>
            <a:r>
              <a:rPr lang="en-US" altLang="zh-CN" dirty="0"/>
              <a:t>1</a:t>
            </a:r>
            <a:r>
              <a:rPr lang="zh-CN" altLang="zh-CN" dirty="0"/>
              <a:t>）时间序列法</a:t>
            </a:r>
          </a:p>
          <a:p>
            <a:r>
              <a:rPr lang="zh-CN" altLang="zh-CN" dirty="0"/>
              <a:t>从分析某些经济变量随时间演变规律着手，将历史资料按时间顺序加以排列，构成一组统计的时间序列，然后向外延伸，预测市场未来发展趋势。</a:t>
            </a:r>
          </a:p>
          <a:p>
            <a:r>
              <a:rPr lang="zh-CN" altLang="zh-CN" dirty="0"/>
              <a:t>（</a:t>
            </a:r>
            <a:r>
              <a:rPr lang="en-US" altLang="zh-CN" dirty="0"/>
              <a:t>2</a:t>
            </a:r>
            <a:r>
              <a:rPr lang="zh-CN" altLang="zh-CN" dirty="0"/>
              <a:t>）因果预测法</a:t>
            </a:r>
          </a:p>
          <a:p>
            <a:r>
              <a:rPr lang="zh-CN" altLang="zh-CN" dirty="0"/>
              <a:t>演绎推论法，利用经济现象之间内在联系和相互关系来推算未来变化，根据历史资料的变化趋势配合直线或曲线，用来代表相关现象之间的一般数量关系的分析预测方法。</a:t>
            </a:r>
          </a:p>
          <a:p>
            <a:r>
              <a:rPr lang="zh-CN" altLang="zh-CN" dirty="0"/>
              <a:t>（</a:t>
            </a:r>
            <a:r>
              <a:rPr lang="en-US" altLang="zh-CN" dirty="0"/>
              <a:t>3</a:t>
            </a:r>
            <a:r>
              <a:rPr lang="zh-CN" altLang="zh-CN" dirty="0"/>
              <a:t>）市场细分预测法</a:t>
            </a:r>
          </a:p>
          <a:p>
            <a:r>
              <a:rPr lang="zh-CN" altLang="zh-CN" dirty="0"/>
              <a:t>对产品使用对象按其具有同类性进行划分类别，确定出若干细分市场，然后对各个细分市场根据主要影响因素，建立需求预测模型。</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45</a:t>
            </a:fld>
            <a:endParaRPr lang="en-GB" altLang="en-GB"/>
          </a:p>
        </p:txBody>
      </p:sp>
    </p:spTree>
    <p:extLst>
      <p:ext uri="{BB962C8B-B14F-4D97-AF65-F5344CB8AC3E}">
        <p14:creationId xmlns:p14="http://schemas.microsoft.com/office/powerpoint/2010/main" val="196199525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5.2.4</a:t>
            </a:r>
            <a:r>
              <a:rPr lang="zh-CN" altLang="en-US" sz="2400" dirty="0"/>
              <a:t>市场预测的步骤</a:t>
            </a:r>
          </a:p>
          <a:p>
            <a:r>
              <a:rPr lang="en-US" altLang="zh-CN" sz="2400" dirty="0"/>
              <a:t>1.</a:t>
            </a:r>
            <a:r>
              <a:rPr lang="zh-CN" altLang="en-US" sz="2400" dirty="0"/>
              <a:t>确定预测目标</a:t>
            </a:r>
          </a:p>
          <a:p>
            <a:r>
              <a:rPr lang="en-US" altLang="zh-CN" sz="2400" dirty="0"/>
              <a:t>2.</a:t>
            </a:r>
            <a:r>
              <a:rPr lang="zh-CN" altLang="en-US" sz="2400" dirty="0"/>
              <a:t>搜集资料</a:t>
            </a:r>
          </a:p>
          <a:p>
            <a:r>
              <a:rPr lang="en-US" altLang="zh-CN" sz="2400" dirty="0"/>
              <a:t>3.</a:t>
            </a:r>
            <a:r>
              <a:rPr lang="zh-CN" altLang="en-US" sz="2400" dirty="0"/>
              <a:t>选择预测方法</a:t>
            </a:r>
          </a:p>
          <a:p>
            <a:r>
              <a:rPr lang="en-US" altLang="zh-CN" sz="2400" dirty="0"/>
              <a:t>4.</a:t>
            </a:r>
            <a:r>
              <a:rPr lang="zh-CN" altLang="en-US" sz="2400" dirty="0"/>
              <a:t>预测分析和修正</a:t>
            </a:r>
          </a:p>
          <a:p>
            <a:r>
              <a:rPr lang="en-US" altLang="zh-CN" sz="2400" dirty="0"/>
              <a:t>5.</a:t>
            </a:r>
            <a:r>
              <a:rPr lang="zh-CN" altLang="en-US" sz="2400" dirty="0"/>
              <a:t>编写预测报告</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46</a:t>
            </a:fld>
            <a:endParaRPr lang="en-GB" altLang="en-GB"/>
          </a:p>
        </p:txBody>
      </p:sp>
    </p:spTree>
    <p:extLst>
      <p:ext uri="{BB962C8B-B14F-4D97-AF65-F5344CB8AC3E}">
        <p14:creationId xmlns:p14="http://schemas.microsoft.com/office/powerpoint/2010/main" val="19497613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5.3  </a:t>
            </a:r>
            <a:r>
              <a:rPr lang="zh-CN" altLang="zh-CN" b="1" dirty="0"/>
              <a:t>汽车营销信息系统</a:t>
            </a:r>
            <a:br>
              <a:rPr lang="zh-CN" altLang="zh-CN" b="1" dirty="0"/>
            </a:br>
            <a:endParaRPr lang="zh-CN" altLang="en-US" dirty="0"/>
          </a:p>
        </p:txBody>
      </p:sp>
      <p:sp>
        <p:nvSpPr>
          <p:cNvPr id="3" name="内容占位符 2"/>
          <p:cNvSpPr>
            <a:spLocks noGrp="1"/>
          </p:cNvSpPr>
          <p:nvPr>
            <p:ph idx="1"/>
          </p:nvPr>
        </p:nvSpPr>
        <p:spPr/>
        <p:txBody>
          <a:bodyPr/>
          <a:lstStyle/>
          <a:p>
            <a:r>
              <a:rPr lang="en-US" altLang="zh-CN" sz="2400" dirty="0"/>
              <a:t>5.3.1</a:t>
            </a:r>
            <a:r>
              <a:rPr lang="zh-CN" altLang="en-US" sz="2400" dirty="0"/>
              <a:t>市场营销信息系统的概念及要素</a:t>
            </a:r>
          </a:p>
          <a:p>
            <a:r>
              <a:rPr lang="en-US" altLang="zh-CN" sz="2400" dirty="0"/>
              <a:t>1.</a:t>
            </a:r>
            <a:r>
              <a:rPr lang="zh-CN" altLang="en-US" sz="2400" dirty="0"/>
              <a:t>市场营销信息系统的概念</a:t>
            </a:r>
          </a:p>
          <a:p>
            <a:r>
              <a:rPr lang="zh-CN" altLang="en-US" sz="2400" dirty="0"/>
              <a:t>所谓的营销信息系统是由人、设备与程序所构成的持续和相互作用的结构，用于收集、整理、分析、评估和分配那些恰当的、及时的、准确的信息，以对营销决策与计划发挥支持作用。</a:t>
            </a:r>
            <a:endParaRPr lang="en-US" altLang="zh-CN" sz="2400" dirty="0"/>
          </a:p>
          <a:p>
            <a:r>
              <a:rPr lang="en-US" altLang="zh-CN" sz="2400" dirty="0"/>
              <a:t>2.</a:t>
            </a:r>
            <a:r>
              <a:rPr lang="zh-CN" altLang="zh-CN" sz="2400" dirty="0"/>
              <a:t>市场营销信息系统的要素</a:t>
            </a:r>
          </a:p>
          <a:p>
            <a:r>
              <a:rPr lang="zh-CN" altLang="zh-CN" sz="2400" dirty="0"/>
              <a:t>营销信息系统一般由内部报告系统、营销情报系统、营销调研系统和营销分析系统所构成，它们各司其职共同完成企业内外部环境的沟通，形成了完整的营销信息流循环过程</a:t>
            </a:r>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47</a:t>
            </a:fld>
            <a:endParaRPr lang="en-GB" altLang="en-GB"/>
          </a:p>
        </p:txBody>
      </p:sp>
    </p:spTree>
    <p:extLst>
      <p:ext uri="{BB962C8B-B14F-4D97-AF65-F5344CB8AC3E}">
        <p14:creationId xmlns:p14="http://schemas.microsoft.com/office/powerpoint/2010/main" val="7643213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5.3.2</a:t>
            </a:r>
            <a:r>
              <a:rPr lang="zh-CN" altLang="en-US" sz="2400" dirty="0"/>
              <a:t>市场营销信息系统的作用</a:t>
            </a:r>
          </a:p>
          <a:p>
            <a:r>
              <a:rPr lang="en-US" altLang="zh-CN" sz="2400" dirty="0"/>
              <a:t>1</a:t>
            </a:r>
            <a:r>
              <a:rPr lang="zh-CN" altLang="en-US" sz="2400" dirty="0"/>
              <a:t>．营销信息系统是企业进行正确营销决策的基础</a:t>
            </a:r>
          </a:p>
          <a:p>
            <a:r>
              <a:rPr lang="en-US" altLang="zh-CN" sz="2400" dirty="0"/>
              <a:t>2</a:t>
            </a:r>
            <a:r>
              <a:rPr lang="zh-CN" altLang="en-US" sz="2400" dirty="0"/>
              <a:t>．营销信息系统是监督调控企业营销活动的依据</a:t>
            </a:r>
          </a:p>
          <a:p>
            <a:r>
              <a:rPr lang="en-US" altLang="zh-CN" sz="2400" dirty="0"/>
              <a:t>3</a:t>
            </a:r>
            <a:r>
              <a:rPr lang="zh-CN" altLang="en-US" sz="2400" dirty="0"/>
              <a:t>．营销信息系统是营销活动提高效益的源泉</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48</a:t>
            </a:fld>
            <a:endParaRPr lang="en-GB" altLang="en-GB"/>
          </a:p>
        </p:txBody>
      </p:sp>
    </p:spTree>
    <p:extLst>
      <p:ext uri="{BB962C8B-B14F-4D97-AF65-F5344CB8AC3E}">
        <p14:creationId xmlns:p14="http://schemas.microsoft.com/office/powerpoint/2010/main" val="2829766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1</a:t>
            </a:r>
            <a:r>
              <a:rPr lang="zh-CN" altLang="zh-CN" sz="2400" dirty="0"/>
              <a:t>．第二手资料的来源</a:t>
            </a:r>
          </a:p>
          <a:p>
            <a:pPr>
              <a:buFont typeface="Wingdings" panose="05000000000000000000" pitchFamily="2" charset="2"/>
              <a:buChar char="p"/>
            </a:pPr>
            <a:r>
              <a:rPr lang="zh-CN" altLang="zh-CN" sz="2400" dirty="0"/>
              <a:t>①政府部门的定期出版物，如各种统计年鉴、统计报告、调研报告等。</a:t>
            </a:r>
          </a:p>
          <a:p>
            <a:pPr>
              <a:buFont typeface="Wingdings" panose="05000000000000000000" pitchFamily="2" charset="2"/>
              <a:buChar char="p"/>
            </a:pPr>
            <a:r>
              <a:rPr lang="zh-CN" altLang="zh-CN" sz="2400" dirty="0"/>
              <a:t>②各类报纸和专业刊物。</a:t>
            </a:r>
          </a:p>
          <a:p>
            <a:pPr>
              <a:buFont typeface="Wingdings" panose="05000000000000000000" pitchFamily="2" charset="2"/>
              <a:buChar char="p"/>
            </a:pPr>
            <a:r>
              <a:rPr lang="zh-CN" altLang="zh-CN" sz="2400" dirty="0"/>
              <a:t>③各行业协会的报告和定期出版物。</a:t>
            </a:r>
          </a:p>
          <a:p>
            <a:pPr>
              <a:buFont typeface="Wingdings" panose="05000000000000000000" pitchFamily="2" charset="2"/>
              <a:buChar char="p"/>
            </a:pPr>
            <a:r>
              <a:rPr lang="zh-CN" altLang="zh-CN" sz="2400" dirty="0"/>
              <a:t>④专业的市场咨询公司的研究报告。</a:t>
            </a:r>
          </a:p>
          <a:p>
            <a:pPr>
              <a:buFont typeface="Wingdings" panose="05000000000000000000" pitchFamily="2" charset="2"/>
              <a:buChar char="p"/>
            </a:pPr>
            <a:r>
              <a:rPr lang="zh-CN" altLang="zh-CN" sz="2400" dirty="0"/>
              <a:t>⑤因特网也是个巨大的信息库。</a:t>
            </a: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Tree>
    <p:extLst>
      <p:ext uri="{BB962C8B-B14F-4D97-AF65-F5344CB8AC3E}">
        <p14:creationId xmlns:p14="http://schemas.microsoft.com/office/powerpoint/2010/main" val="20394483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2</a:t>
            </a:r>
            <a:r>
              <a:rPr lang="zh-CN" altLang="zh-CN" sz="2400" dirty="0"/>
              <a:t>．第一手资料的搜集方法</a:t>
            </a:r>
          </a:p>
          <a:p>
            <a:r>
              <a:rPr lang="zh-CN" altLang="zh-CN" sz="2400" dirty="0"/>
              <a:t>搜集第一手资料又称为现场调研，具体可分为询问法、观察法、实验法。</a:t>
            </a:r>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graphicFrame>
        <p:nvGraphicFramePr>
          <p:cNvPr id="5" name="表格 4"/>
          <p:cNvGraphicFramePr>
            <a:graphicFrameLocks noGrp="1"/>
          </p:cNvGraphicFramePr>
          <p:nvPr>
            <p:extLst>
              <p:ext uri="{D42A27DB-BD31-4B8C-83A1-F6EECF244321}">
                <p14:modId xmlns:p14="http://schemas.microsoft.com/office/powerpoint/2010/main" val="211989192"/>
              </p:ext>
            </p:extLst>
          </p:nvPr>
        </p:nvGraphicFramePr>
        <p:xfrm>
          <a:off x="611560" y="2852936"/>
          <a:ext cx="8211520" cy="2581581"/>
        </p:xfrm>
        <a:graphic>
          <a:graphicData uri="http://schemas.openxmlformats.org/drawingml/2006/table">
            <a:tbl>
              <a:tblPr firstRow="1" firstCol="1" lastRow="1" lastCol="1" bandRow="1" bandCol="1"/>
              <a:tblGrid>
                <a:gridCol w="1008112">
                  <a:extLst>
                    <a:ext uri="{9D8B030D-6E8A-4147-A177-3AD203B41FA5}">
                      <a16:colId xmlns:a16="http://schemas.microsoft.com/office/drawing/2014/main" val="20000"/>
                    </a:ext>
                  </a:extLst>
                </a:gridCol>
                <a:gridCol w="2381393">
                  <a:extLst>
                    <a:ext uri="{9D8B030D-6E8A-4147-A177-3AD203B41FA5}">
                      <a16:colId xmlns:a16="http://schemas.microsoft.com/office/drawing/2014/main" val="20001"/>
                    </a:ext>
                  </a:extLst>
                </a:gridCol>
                <a:gridCol w="2482706">
                  <a:extLst>
                    <a:ext uri="{9D8B030D-6E8A-4147-A177-3AD203B41FA5}">
                      <a16:colId xmlns:a16="http://schemas.microsoft.com/office/drawing/2014/main" val="20002"/>
                    </a:ext>
                  </a:extLst>
                </a:gridCol>
                <a:gridCol w="2339309">
                  <a:extLst>
                    <a:ext uri="{9D8B030D-6E8A-4147-A177-3AD203B41FA5}">
                      <a16:colId xmlns:a16="http://schemas.microsoft.com/office/drawing/2014/main" val="20003"/>
                    </a:ext>
                  </a:extLst>
                </a:gridCol>
              </a:tblGrid>
              <a:tr h="387021">
                <a:tc>
                  <a:txBody>
                    <a:bodyPr/>
                    <a:lstStyle/>
                    <a:p>
                      <a:pPr indent="190500" algn="just">
                        <a:spcAft>
                          <a:spcPts val="0"/>
                        </a:spcAft>
                      </a:pPr>
                      <a:r>
                        <a:rPr lang="zh-CN" sz="2400" b="1" kern="100" dirty="0">
                          <a:effectLst/>
                          <a:latin typeface="Times New Roman" panose="02020603050405020304" pitchFamily="18" charset="0"/>
                          <a:ea typeface="宋体" panose="02010600030101010101" pitchFamily="2" charset="-122"/>
                        </a:rPr>
                        <a:t>项目</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2400" b="1" kern="100" dirty="0">
                          <a:solidFill>
                            <a:srgbClr val="FF0000"/>
                          </a:solidFill>
                          <a:effectLst/>
                          <a:latin typeface="Times New Roman" panose="02020603050405020304" pitchFamily="18" charset="0"/>
                          <a:ea typeface="宋体" panose="02010600030101010101" pitchFamily="2" charset="-122"/>
                        </a:rPr>
                        <a:t>询问法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2400" b="1" kern="100" dirty="0">
                          <a:solidFill>
                            <a:srgbClr val="FF0000"/>
                          </a:solidFill>
                          <a:effectLst/>
                          <a:latin typeface="Times New Roman" panose="02020603050405020304" pitchFamily="18" charset="0"/>
                          <a:ea typeface="宋体" panose="02010600030101010101" pitchFamily="2" charset="-122"/>
                        </a:rPr>
                        <a:t>观察法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190500" algn="just">
                        <a:spcAft>
                          <a:spcPts val="0"/>
                        </a:spcAft>
                      </a:pPr>
                      <a:r>
                        <a:rPr lang="zh-CN" sz="2400" b="1" kern="100" dirty="0">
                          <a:solidFill>
                            <a:srgbClr val="FF0000"/>
                          </a:solidFill>
                          <a:effectLst/>
                          <a:latin typeface="Times New Roman" panose="02020603050405020304" pitchFamily="18" charset="0"/>
                          <a:ea typeface="宋体" panose="02010600030101010101" pitchFamily="2" charset="-122"/>
                        </a:rPr>
                        <a:t>实验法</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74043">
                <a:tc>
                  <a:txBody>
                    <a:bodyPr/>
                    <a:lstStyle/>
                    <a:p>
                      <a:pPr indent="190500" algn="just">
                        <a:spcAft>
                          <a:spcPts val="0"/>
                        </a:spcAft>
                      </a:pPr>
                      <a:r>
                        <a:rPr lang="zh-CN" sz="2400" b="1" kern="100" dirty="0">
                          <a:effectLst/>
                          <a:latin typeface="Times New Roman" panose="02020603050405020304" pitchFamily="18" charset="0"/>
                          <a:ea typeface="宋体" panose="02010600030101010101" pitchFamily="2" charset="-122"/>
                        </a:rPr>
                        <a:t>优点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调研方法灵活方便</a:t>
                      </a:r>
                    </a:p>
                    <a:p>
                      <a:pPr algn="just">
                        <a:spcAft>
                          <a:spcPts val="0"/>
                        </a:spcAft>
                      </a:pPr>
                      <a:r>
                        <a:rPr lang="zh-CN" sz="2400" b="1" kern="100" dirty="0">
                          <a:effectLst/>
                          <a:latin typeface="Times New Roman" panose="02020603050405020304" pitchFamily="18" charset="0"/>
                          <a:ea typeface="宋体" panose="02010600030101010101" pitchFamily="2" charset="-122"/>
                        </a:rPr>
                        <a:t>调研问题全面深入</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调研方法直接有效</a:t>
                      </a:r>
                    </a:p>
                    <a:p>
                      <a:pPr algn="just">
                        <a:spcAft>
                          <a:spcPts val="0"/>
                        </a:spcAft>
                      </a:pPr>
                      <a:r>
                        <a:rPr lang="zh-CN" sz="2400" b="1" kern="100" dirty="0">
                          <a:effectLst/>
                          <a:latin typeface="Times New Roman" panose="02020603050405020304" pitchFamily="18" charset="0"/>
                          <a:ea typeface="宋体" panose="02010600030101010101" pitchFamily="2" charset="-122"/>
                        </a:rPr>
                        <a:t>调研结果客观准确实用</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altLang="en-US" sz="2400" b="1" kern="100" dirty="0">
                          <a:effectLst/>
                          <a:latin typeface="Times New Roman" panose="02020603050405020304" pitchFamily="18" charset="0"/>
                          <a:ea typeface="宋体" panose="02010600030101010101" pitchFamily="2" charset="-122"/>
                        </a:rPr>
                        <a:t>验</a:t>
                      </a:r>
                      <a:r>
                        <a:rPr lang="zh-CN" sz="2400" b="1" kern="100" dirty="0">
                          <a:effectLst/>
                          <a:latin typeface="Times New Roman" panose="02020603050405020304" pitchFamily="18" charset="0"/>
                          <a:ea typeface="宋体" panose="02010600030101010101" pitchFamily="2" charset="-122"/>
                        </a:rPr>
                        <a:t>证因果关系</a:t>
                      </a:r>
                    </a:p>
                    <a:p>
                      <a:pPr algn="just">
                        <a:spcAft>
                          <a:spcPts val="0"/>
                        </a:spcAft>
                      </a:pPr>
                      <a:r>
                        <a:rPr lang="zh-CN" sz="2400" b="1" kern="100" dirty="0">
                          <a:effectLst/>
                          <a:latin typeface="Times New Roman" panose="02020603050405020304" pitchFamily="18" charset="0"/>
                          <a:ea typeface="宋体" panose="02010600030101010101" pitchFamily="2" charset="-122"/>
                        </a:rPr>
                        <a:t>发现内在规律</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87021">
                <a:tc>
                  <a:txBody>
                    <a:bodyPr/>
                    <a:lstStyle/>
                    <a:p>
                      <a:pPr indent="190500" algn="just">
                        <a:spcAft>
                          <a:spcPts val="0"/>
                        </a:spcAft>
                      </a:pPr>
                      <a:r>
                        <a:rPr lang="zh-CN" sz="2400" b="1" kern="100">
                          <a:effectLst/>
                          <a:latin typeface="Times New Roman" panose="02020603050405020304" pitchFamily="18" charset="0"/>
                          <a:ea typeface="宋体" panose="02010600030101010101" pitchFamily="2" charset="-122"/>
                        </a:rPr>
                        <a:t>缺点</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周期长、组织难度大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重于表象</a:t>
                      </a:r>
                      <a:r>
                        <a:rPr lang="zh-CN" altLang="en-US" sz="2400" b="1" kern="100" dirty="0">
                          <a:effectLst/>
                          <a:latin typeface="Times New Roman" panose="02020603050405020304" pitchFamily="18" charset="0"/>
                          <a:ea typeface="宋体" panose="02010600030101010101" pitchFamily="2" charset="-122"/>
                        </a:rPr>
                        <a:t>，</a:t>
                      </a:r>
                      <a:r>
                        <a:rPr lang="zh-CN" sz="2400" b="1" kern="100" dirty="0">
                          <a:effectLst/>
                          <a:latin typeface="Times New Roman" panose="02020603050405020304" pitchFamily="18" charset="0"/>
                          <a:ea typeface="宋体" panose="02010600030101010101" pitchFamily="2" charset="-122"/>
                        </a:rPr>
                        <a:t>缺乏深度</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2400" b="1" kern="100" dirty="0">
                          <a:effectLst/>
                          <a:latin typeface="Times New Roman" panose="02020603050405020304" pitchFamily="18" charset="0"/>
                          <a:ea typeface="宋体" panose="02010600030101010101" pitchFamily="2" charset="-122"/>
                        </a:rPr>
                        <a:t>时间长、费用大</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083541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solidFill>
                  <a:schemeClr val="tx1">
                    <a:lumMod val="50000"/>
                  </a:schemeClr>
                </a:solidFill>
              </a:rPr>
              <a:t>（</a:t>
            </a:r>
            <a:r>
              <a:rPr lang="en-US" altLang="zh-CN" sz="2400" dirty="0">
                <a:solidFill>
                  <a:schemeClr val="tx1">
                    <a:lumMod val="50000"/>
                  </a:schemeClr>
                </a:solidFill>
              </a:rPr>
              <a:t>1</a:t>
            </a:r>
            <a:r>
              <a:rPr lang="zh-CN" altLang="en-US" sz="2400" dirty="0">
                <a:solidFill>
                  <a:schemeClr val="tx1">
                    <a:lumMod val="50000"/>
                  </a:schemeClr>
                </a:solidFill>
              </a:rPr>
              <a:t>）询问法。</a:t>
            </a:r>
          </a:p>
          <a:p>
            <a:r>
              <a:rPr lang="zh-CN" altLang="en-US" sz="2400" dirty="0">
                <a:solidFill>
                  <a:srgbClr val="FF0000"/>
                </a:solidFill>
              </a:rPr>
              <a:t>询问法</a:t>
            </a:r>
            <a:r>
              <a:rPr lang="zh-CN" altLang="en-US" sz="2400" dirty="0"/>
              <a:t>是通过询问的方式向被调查者了解市场情况，获取原始资料的一种方法。</a:t>
            </a:r>
            <a:endParaRPr lang="en-US" altLang="zh-CN" sz="2400" dirty="0"/>
          </a:p>
          <a:p>
            <a:r>
              <a:rPr lang="zh-CN" altLang="en-US" sz="2400" dirty="0">
                <a:solidFill>
                  <a:srgbClr val="FF0000"/>
                </a:solidFill>
              </a:rPr>
              <a:t>询问法</a:t>
            </a:r>
            <a:r>
              <a:rPr lang="zh-CN" altLang="en-US" sz="2400" dirty="0"/>
              <a:t>通常需要</a:t>
            </a:r>
            <a:r>
              <a:rPr lang="zh-CN" altLang="en-US" sz="2400" dirty="0">
                <a:solidFill>
                  <a:srgbClr val="FF0000"/>
                </a:solidFill>
              </a:rPr>
              <a:t>借助问卷或者访问提纲</a:t>
            </a:r>
            <a:r>
              <a:rPr lang="zh-CN" altLang="en-US" sz="2400" dirty="0"/>
              <a:t>来进行，所以也</a:t>
            </a:r>
            <a:r>
              <a:rPr lang="zh-CN" altLang="en-US" sz="2400" dirty="0">
                <a:solidFill>
                  <a:srgbClr val="FF0000"/>
                </a:solidFill>
              </a:rPr>
              <a:t>常被认为就是问卷调查法。</a:t>
            </a:r>
            <a:endParaRPr lang="en-US" altLang="zh-CN" sz="2400" dirty="0">
              <a:solidFill>
                <a:srgbClr val="FF0000"/>
              </a:solidFill>
            </a:endParaRPr>
          </a:p>
          <a:p>
            <a:pPr lvl="0">
              <a:buFont typeface="Wingdings" panose="05000000000000000000" pitchFamily="2" charset="2"/>
              <a:buChar char="p"/>
            </a:pPr>
            <a:r>
              <a:rPr lang="zh-CN" altLang="zh-CN" sz="2400" dirty="0"/>
              <a:t>面谈调研。</a:t>
            </a:r>
          </a:p>
          <a:p>
            <a:pPr lvl="0">
              <a:buFont typeface="Wingdings" panose="05000000000000000000" pitchFamily="2" charset="2"/>
              <a:buChar char="p"/>
            </a:pPr>
            <a:r>
              <a:rPr lang="zh-CN" altLang="zh-CN" sz="2400" dirty="0"/>
              <a:t>电话调研。</a:t>
            </a:r>
          </a:p>
          <a:p>
            <a:pPr lvl="0">
              <a:buFont typeface="Wingdings" panose="05000000000000000000" pitchFamily="2" charset="2"/>
              <a:buChar char="p"/>
            </a:pPr>
            <a:r>
              <a:rPr lang="zh-CN" altLang="zh-CN" sz="2400" dirty="0"/>
              <a:t>邮寄调研。</a:t>
            </a:r>
          </a:p>
          <a:p>
            <a:pPr lvl="0">
              <a:buFont typeface="Wingdings" panose="05000000000000000000" pitchFamily="2" charset="2"/>
              <a:buChar char="p"/>
            </a:pPr>
            <a:r>
              <a:rPr lang="zh-CN" altLang="zh-CN" sz="2400" dirty="0"/>
              <a:t>留置问卷调研。</a:t>
            </a:r>
            <a:endParaRPr lang="en-US" altLang="zh-CN" sz="2400" dirty="0"/>
          </a:p>
          <a:p>
            <a:pPr lvl="0">
              <a:buFont typeface="Wingdings" panose="05000000000000000000" pitchFamily="2" charset="2"/>
              <a:buChar char="p"/>
            </a:pPr>
            <a:r>
              <a:rPr lang="zh-CN" altLang="en-US" sz="2400" dirty="0"/>
              <a:t>网上访问。</a:t>
            </a:r>
            <a:endParaRPr lang="zh-CN" altLang="en-US" sz="2400" dirty="0">
              <a:solidFill>
                <a:srgbClr val="FF0000"/>
              </a:solidFill>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spTree>
    <p:extLst>
      <p:ext uri="{BB962C8B-B14F-4D97-AF65-F5344CB8AC3E}">
        <p14:creationId xmlns:p14="http://schemas.microsoft.com/office/powerpoint/2010/main" val="3046652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34950" y="1507617"/>
            <a:ext cx="8409146" cy="288131"/>
          </a:xfrm>
          <a:custGeom>
            <a:avLst/>
            <a:gdLst/>
            <a:ahLst/>
            <a:cxnLst/>
            <a:rect l="l" t="t" r="r" b="b"/>
            <a:pathLst>
              <a:path w="11212195" h="384175">
                <a:moveTo>
                  <a:pt x="0" y="384048"/>
                </a:moveTo>
                <a:lnTo>
                  <a:pt x="11212068" y="384048"/>
                </a:lnTo>
                <a:lnTo>
                  <a:pt x="11212068" y="0"/>
                </a:lnTo>
                <a:lnTo>
                  <a:pt x="0" y="0"/>
                </a:lnTo>
                <a:lnTo>
                  <a:pt x="0" y="384048"/>
                </a:lnTo>
                <a:close/>
              </a:path>
            </a:pathLst>
          </a:custGeom>
          <a:solidFill>
            <a:srgbClr val="E74541"/>
          </a:solidFill>
        </p:spPr>
        <p:txBody>
          <a:bodyPr wrap="square" lIns="0" tIns="0" rIns="0" bIns="0" rtlCol="0"/>
          <a:lstStyle/>
          <a:p>
            <a:endParaRPr sz="1350"/>
          </a:p>
        </p:txBody>
      </p:sp>
      <p:sp>
        <p:nvSpPr>
          <p:cNvPr id="3" name="object 3"/>
          <p:cNvSpPr txBox="1">
            <a:spLocks noGrp="1"/>
          </p:cNvSpPr>
          <p:nvPr>
            <p:ph type="title"/>
          </p:nvPr>
        </p:nvSpPr>
        <p:spPr>
          <a:xfrm>
            <a:off x="981930" y="1039940"/>
            <a:ext cx="2221917" cy="471283"/>
          </a:xfrm>
          <a:prstGeom prst="rect">
            <a:avLst/>
          </a:prstGeom>
        </p:spPr>
        <p:txBody>
          <a:bodyPr vert="horz" wrap="square" lIns="0" tIns="9525" rIns="0" bIns="0" numCol="1" rtlCol="0" anchor="t" anchorCtr="0" compatLnSpc="1">
            <a:prstTxWarp prst="textNoShape">
              <a:avLst/>
            </a:prstTxWarp>
            <a:spAutoFit/>
          </a:bodyPr>
          <a:lstStyle/>
          <a:p>
            <a:pPr marL="9525">
              <a:spcBef>
                <a:spcPts val="75"/>
              </a:spcBef>
            </a:pPr>
            <a:r>
              <a:rPr spc="113" dirty="0"/>
              <a:t>2</a:t>
            </a:r>
            <a:r>
              <a:rPr spc="53" dirty="0"/>
              <a:t>.</a:t>
            </a:r>
            <a:r>
              <a:rPr dirty="0"/>
              <a:t>个人访问</a:t>
            </a:r>
          </a:p>
        </p:txBody>
      </p:sp>
      <p:sp>
        <p:nvSpPr>
          <p:cNvPr id="4" name="object 4"/>
          <p:cNvSpPr txBox="1"/>
          <p:nvPr/>
        </p:nvSpPr>
        <p:spPr>
          <a:xfrm>
            <a:off x="734950" y="3140392"/>
            <a:ext cx="2444588" cy="1363354"/>
          </a:xfrm>
          <a:prstGeom prst="rect">
            <a:avLst/>
          </a:prstGeom>
        </p:spPr>
        <p:txBody>
          <a:bodyPr vert="horz" wrap="square" lIns="0" tIns="9049" rIns="0" bIns="0" rtlCol="0">
            <a:spAutoFit/>
          </a:bodyPr>
          <a:lstStyle/>
          <a:p>
            <a:pPr marL="9525" marR="3810">
              <a:spcBef>
                <a:spcPts val="71"/>
              </a:spcBef>
            </a:pPr>
            <a:r>
              <a:rPr sz="2200" spc="-4" dirty="0" err="1">
                <a:solidFill>
                  <a:srgbClr val="5F5F5F"/>
                </a:solidFill>
                <a:latin typeface="+mn-ea"/>
                <a:cs typeface="Noto Sans CJK JP Regular"/>
              </a:rPr>
              <a:t>又称面</a:t>
            </a:r>
            <a:r>
              <a:rPr sz="2200" dirty="0" err="1">
                <a:solidFill>
                  <a:srgbClr val="5F5F5F"/>
                </a:solidFill>
                <a:latin typeface="+mn-ea"/>
                <a:cs typeface="Noto Sans CJK JP Regular"/>
              </a:rPr>
              <a:t>谈</a:t>
            </a:r>
            <a:r>
              <a:rPr sz="2200" spc="-4" dirty="0" err="1">
                <a:solidFill>
                  <a:srgbClr val="5F5F5F"/>
                </a:solidFill>
                <a:latin typeface="+mn-ea"/>
                <a:cs typeface="Noto Sans CJK JP Regular"/>
              </a:rPr>
              <a:t>调查，调查者通过与被调查者面对面的访谈而获得信息</a:t>
            </a:r>
            <a:r>
              <a:rPr sz="2200" dirty="0" err="1">
                <a:solidFill>
                  <a:srgbClr val="5F5F5F"/>
                </a:solidFill>
                <a:latin typeface="+mn-ea"/>
                <a:cs typeface="Noto Sans CJK JP Regular"/>
              </a:rPr>
              <a:t>的</a:t>
            </a:r>
            <a:r>
              <a:rPr sz="2200" spc="-4" dirty="0" err="1">
                <a:solidFill>
                  <a:srgbClr val="5F5F5F"/>
                </a:solidFill>
                <a:latin typeface="+mn-ea"/>
                <a:cs typeface="Noto Sans CJK JP Regular"/>
              </a:rPr>
              <a:t>方法</a:t>
            </a:r>
            <a:r>
              <a:rPr sz="2200" spc="-4" dirty="0">
                <a:solidFill>
                  <a:srgbClr val="5F5F5F"/>
                </a:solidFill>
                <a:latin typeface="+mn-ea"/>
                <a:cs typeface="Noto Sans CJK JP Regular"/>
              </a:rPr>
              <a:t>。</a:t>
            </a:r>
            <a:endParaRPr sz="2200" dirty="0">
              <a:latin typeface="+mn-ea"/>
              <a:cs typeface="Noto Sans CJK JP Regular"/>
            </a:endParaRPr>
          </a:p>
        </p:txBody>
      </p:sp>
      <p:sp>
        <p:nvSpPr>
          <p:cNvPr id="5" name="object 5"/>
          <p:cNvSpPr/>
          <p:nvPr/>
        </p:nvSpPr>
        <p:spPr>
          <a:xfrm>
            <a:off x="1228725" y="2195703"/>
            <a:ext cx="565785" cy="567214"/>
          </a:xfrm>
          <a:custGeom>
            <a:avLst/>
            <a:gdLst/>
            <a:ahLst/>
            <a:cxnLst/>
            <a:rect l="l" t="t" r="r" b="b"/>
            <a:pathLst>
              <a:path w="754380" h="756285">
                <a:moveTo>
                  <a:pt x="0" y="755903"/>
                </a:moveTo>
                <a:lnTo>
                  <a:pt x="754380" y="755903"/>
                </a:lnTo>
                <a:lnTo>
                  <a:pt x="754380" y="0"/>
                </a:lnTo>
                <a:lnTo>
                  <a:pt x="0" y="0"/>
                </a:lnTo>
                <a:lnTo>
                  <a:pt x="0" y="755903"/>
                </a:lnTo>
                <a:close/>
              </a:path>
            </a:pathLst>
          </a:custGeom>
          <a:solidFill>
            <a:srgbClr val="EA5B57"/>
          </a:solidFill>
        </p:spPr>
        <p:txBody>
          <a:bodyPr wrap="square" lIns="0" tIns="0" rIns="0" bIns="0" rtlCol="0"/>
          <a:lstStyle/>
          <a:p>
            <a:endParaRPr sz="1350"/>
          </a:p>
        </p:txBody>
      </p:sp>
      <p:sp>
        <p:nvSpPr>
          <p:cNvPr id="6" name="object 6"/>
          <p:cNvSpPr/>
          <p:nvPr/>
        </p:nvSpPr>
        <p:spPr>
          <a:xfrm>
            <a:off x="1578960" y="2841308"/>
            <a:ext cx="307181" cy="0"/>
          </a:xfrm>
          <a:custGeom>
            <a:avLst/>
            <a:gdLst/>
            <a:ahLst/>
            <a:cxnLst/>
            <a:rect l="l" t="t" r="r" b="b"/>
            <a:pathLst>
              <a:path w="409575">
                <a:moveTo>
                  <a:pt x="0" y="0"/>
                </a:moveTo>
                <a:lnTo>
                  <a:pt x="409320" y="0"/>
                </a:lnTo>
              </a:path>
            </a:pathLst>
          </a:custGeom>
          <a:ln w="17780">
            <a:solidFill>
              <a:srgbClr val="EA5B57"/>
            </a:solidFill>
          </a:ln>
        </p:spPr>
        <p:txBody>
          <a:bodyPr wrap="square" lIns="0" tIns="0" rIns="0" bIns="0" rtlCol="0"/>
          <a:lstStyle/>
          <a:p>
            <a:endParaRPr sz="1350"/>
          </a:p>
        </p:txBody>
      </p:sp>
      <p:sp>
        <p:nvSpPr>
          <p:cNvPr id="7" name="object 7"/>
          <p:cNvSpPr/>
          <p:nvPr/>
        </p:nvSpPr>
        <p:spPr>
          <a:xfrm>
            <a:off x="1878854" y="2539365"/>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8" name="object 8"/>
          <p:cNvSpPr/>
          <p:nvPr/>
        </p:nvSpPr>
        <p:spPr>
          <a:xfrm>
            <a:off x="1129284" y="2841308"/>
            <a:ext cx="307181" cy="0"/>
          </a:xfrm>
          <a:custGeom>
            <a:avLst/>
            <a:gdLst/>
            <a:ahLst/>
            <a:cxnLst/>
            <a:rect l="l" t="t" r="r" b="b"/>
            <a:pathLst>
              <a:path w="409575">
                <a:moveTo>
                  <a:pt x="0" y="0"/>
                </a:moveTo>
                <a:lnTo>
                  <a:pt x="409320" y="0"/>
                </a:lnTo>
              </a:path>
            </a:pathLst>
          </a:custGeom>
          <a:ln w="17780">
            <a:solidFill>
              <a:srgbClr val="EA5B57"/>
            </a:solidFill>
          </a:ln>
        </p:spPr>
        <p:txBody>
          <a:bodyPr wrap="square" lIns="0" tIns="0" rIns="0" bIns="0" rtlCol="0"/>
          <a:lstStyle/>
          <a:p>
            <a:endParaRPr sz="1350"/>
          </a:p>
        </p:txBody>
      </p:sp>
      <p:sp>
        <p:nvSpPr>
          <p:cNvPr id="9" name="object 9"/>
          <p:cNvSpPr/>
          <p:nvPr/>
        </p:nvSpPr>
        <p:spPr>
          <a:xfrm>
            <a:off x="1136380" y="2539365"/>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10" name="object 10"/>
          <p:cNvSpPr/>
          <p:nvPr/>
        </p:nvSpPr>
        <p:spPr>
          <a:xfrm>
            <a:off x="1878854" y="2105978"/>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11" name="object 11"/>
          <p:cNvSpPr/>
          <p:nvPr/>
        </p:nvSpPr>
        <p:spPr>
          <a:xfrm>
            <a:off x="1578960" y="2098834"/>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2" name="object 12"/>
          <p:cNvSpPr/>
          <p:nvPr/>
        </p:nvSpPr>
        <p:spPr>
          <a:xfrm>
            <a:off x="1136380" y="2105978"/>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13" name="object 13"/>
          <p:cNvSpPr/>
          <p:nvPr/>
        </p:nvSpPr>
        <p:spPr>
          <a:xfrm>
            <a:off x="1129284" y="2098834"/>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4" name="object 14"/>
          <p:cNvSpPr/>
          <p:nvPr/>
        </p:nvSpPr>
        <p:spPr>
          <a:xfrm>
            <a:off x="1311116" y="2323719"/>
            <a:ext cx="396716" cy="297180"/>
          </a:xfrm>
          <a:custGeom>
            <a:avLst/>
            <a:gdLst/>
            <a:ahLst/>
            <a:cxnLst/>
            <a:rect l="l" t="t" r="r" b="b"/>
            <a:pathLst>
              <a:path w="528955" h="396239">
                <a:moveTo>
                  <a:pt x="486029" y="394969"/>
                </a:moveTo>
                <a:lnTo>
                  <a:pt x="458978" y="394969"/>
                </a:lnTo>
                <a:lnTo>
                  <a:pt x="461518" y="396239"/>
                </a:lnTo>
                <a:lnTo>
                  <a:pt x="481330" y="396239"/>
                </a:lnTo>
                <a:lnTo>
                  <a:pt x="486029" y="394969"/>
                </a:lnTo>
                <a:close/>
              </a:path>
              <a:path w="528955" h="396239">
                <a:moveTo>
                  <a:pt x="495046" y="392429"/>
                </a:moveTo>
                <a:lnTo>
                  <a:pt x="449072" y="392429"/>
                </a:lnTo>
                <a:lnTo>
                  <a:pt x="451485" y="393700"/>
                </a:lnTo>
                <a:lnTo>
                  <a:pt x="454025" y="393700"/>
                </a:lnTo>
                <a:lnTo>
                  <a:pt x="456565" y="394969"/>
                </a:lnTo>
                <a:lnTo>
                  <a:pt x="490728" y="394969"/>
                </a:lnTo>
                <a:lnTo>
                  <a:pt x="495046" y="392429"/>
                </a:lnTo>
                <a:close/>
              </a:path>
              <a:path w="528955" h="396239">
                <a:moveTo>
                  <a:pt x="465268" y="289560"/>
                </a:moveTo>
                <a:lnTo>
                  <a:pt x="306578" y="289560"/>
                </a:lnTo>
                <a:lnTo>
                  <a:pt x="432943" y="384810"/>
                </a:lnTo>
                <a:lnTo>
                  <a:pt x="435102" y="386079"/>
                </a:lnTo>
                <a:lnTo>
                  <a:pt x="437388" y="387350"/>
                </a:lnTo>
                <a:lnTo>
                  <a:pt x="439547" y="388619"/>
                </a:lnTo>
                <a:lnTo>
                  <a:pt x="441960" y="389889"/>
                </a:lnTo>
                <a:lnTo>
                  <a:pt x="444246" y="391160"/>
                </a:lnTo>
                <a:lnTo>
                  <a:pt x="446659" y="392429"/>
                </a:lnTo>
                <a:lnTo>
                  <a:pt x="497078" y="392429"/>
                </a:lnTo>
                <a:lnTo>
                  <a:pt x="501142" y="389889"/>
                </a:lnTo>
                <a:lnTo>
                  <a:pt x="502920" y="388619"/>
                </a:lnTo>
                <a:lnTo>
                  <a:pt x="504825" y="387350"/>
                </a:lnTo>
                <a:lnTo>
                  <a:pt x="516128" y="378460"/>
                </a:lnTo>
                <a:lnTo>
                  <a:pt x="519557" y="375919"/>
                </a:lnTo>
                <a:lnTo>
                  <a:pt x="522224" y="373379"/>
                </a:lnTo>
                <a:lnTo>
                  <a:pt x="524510" y="369569"/>
                </a:lnTo>
                <a:lnTo>
                  <a:pt x="526288" y="367029"/>
                </a:lnTo>
                <a:lnTo>
                  <a:pt x="527050" y="364489"/>
                </a:lnTo>
                <a:lnTo>
                  <a:pt x="527685" y="363219"/>
                </a:lnTo>
                <a:lnTo>
                  <a:pt x="528066" y="361950"/>
                </a:lnTo>
                <a:lnTo>
                  <a:pt x="528447" y="359410"/>
                </a:lnTo>
                <a:lnTo>
                  <a:pt x="528701" y="355600"/>
                </a:lnTo>
                <a:lnTo>
                  <a:pt x="528574" y="351789"/>
                </a:lnTo>
                <a:lnTo>
                  <a:pt x="528320" y="350519"/>
                </a:lnTo>
                <a:lnTo>
                  <a:pt x="527939" y="347979"/>
                </a:lnTo>
                <a:lnTo>
                  <a:pt x="527431" y="346710"/>
                </a:lnTo>
                <a:lnTo>
                  <a:pt x="526923" y="344169"/>
                </a:lnTo>
                <a:lnTo>
                  <a:pt x="526161" y="342900"/>
                </a:lnTo>
                <a:lnTo>
                  <a:pt x="525272" y="340360"/>
                </a:lnTo>
                <a:lnTo>
                  <a:pt x="524383" y="339089"/>
                </a:lnTo>
                <a:lnTo>
                  <a:pt x="523240" y="337819"/>
                </a:lnTo>
                <a:lnTo>
                  <a:pt x="522097" y="335279"/>
                </a:lnTo>
                <a:lnTo>
                  <a:pt x="520827" y="334010"/>
                </a:lnTo>
                <a:lnTo>
                  <a:pt x="517779" y="330200"/>
                </a:lnTo>
                <a:lnTo>
                  <a:pt x="516128" y="328929"/>
                </a:lnTo>
                <a:lnTo>
                  <a:pt x="514350" y="326389"/>
                </a:lnTo>
                <a:lnTo>
                  <a:pt x="512445" y="325119"/>
                </a:lnTo>
                <a:lnTo>
                  <a:pt x="465268" y="289560"/>
                </a:lnTo>
                <a:close/>
              </a:path>
              <a:path w="528955" h="396239">
                <a:moveTo>
                  <a:pt x="269621" y="7619"/>
                </a:moveTo>
                <a:lnTo>
                  <a:pt x="142621" y="7619"/>
                </a:lnTo>
                <a:lnTo>
                  <a:pt x="128524" y="11429"/>
                </a:lnTo>
                <a:lnTo>
                  <a:pt x="123952" y="13969"/>
                </a:lnTo>
                <a:lnTo>
                  <a:pt x="114681" y="16510"/>
                </a:lnTo>
                <a:lnTo>
                  <a:pt x="96901" y="24129"/>
                </a:lnTo>
                <a:lnTo>
                  <a:pt x="92583" y="26669"/>
                </a:lnTo>
                <a:lnTo>
                  <a:pt x="84201" y="30479"/>
                </a:lnTo>
                <a:lnTo>
                  <a:pt x="52959" y="52069"/>
                </a:lnTo>
                <a:lnTo>
                  <a:pt x="49530" y="54610"/>
                </a:lnTo>
                <a:lnTo>
                  <a:pt x="42926" y="60960"/>
                </a:lnTo>
                <a:lnTo>
                  <a:pt x="36703" y="67310"/>
                </a:lnTo>
                <a:lnTo>
                  <a:pt x="33909" y="69850"/>
                </a:lnTo>
                <a:lnTo>
                  <a:pt x="31115" y="73660"/>
                </a:lnTo>
                <a:lnTo>
                  <a:pt x="28448" y="76200"/>
                </a:lnTo>
                <a:lnTo>
                  <a:pt x="25908" y="80010"/>
                </a:lnTo>
                <a:lnTo>
                  <a:pt x="23495" y="83819"/>
                </a:lnTo>
                <a:lnTo>
                  <a:pt x="21209" y="86360"/>
                </a:lnTo>
                <a:lnTo>
                  <a:pt x="16891" y="93979"/>
                </a:lnTo>
                <a:lnTo>
                  <a:pt x="14986" y="96519"/>
                </a:lnTo>
                <a:lnTo>
                  <a:pt x="11430" y="104139"/>
                </a:lnTo>
                <a:lnTo>
                  <a:pt x="8382" y="110489"/>
                </a:lnTo>
                <a:lnTo>
                  <a:pt x="84" y="148589"/>
                </a:lnTo>
                <a:lnTo>
                  <a:pt x="0" y="158750"/>
                </a:lnTo>
                <a:lnTo>
                  <a:pt x="84" y="161289"/>
                </a:lnTo>
                <a:lnTo>
                  <a:pt x="211" y="163829"/>
                </a:lnTo>
                <a:lnTo>
                  <a:pt x="381" y="166369"/>
                </a:lnTo>
                <a:lnTo>
                  <a:pt x="889" y="170179"/>
                </a:lnTo>
                <a:lnTo>
                  <a:pt x="1270" y="173989"/>
                </a:lnTo>
                <a:lnTo>
                  <a:pt x="2032" y="177800"/>
                </a:lnTo>
                <a:lnTo>
                  <a:pt x="2794" y="180339"/>
                </a:lnTo>
                <a:lnTo>
                  <a:pt x="3683" y="184150"/>
                </a:lnTo>
                <a:lnTo>
                  <a:pt x="5715" y="191769"/>
                </a:lnTo>
                <a:lnTo>
                  <a:pt x="6985" y="195579"/>
                </a:lnTo>
                <a:lnTo>
                  <a:pt x="8382" y="199389"/>
                </a:lnTo>
                <a:lnTo>
                  <a:pt x="11430" y="205739"/>
                </a:lnTo>
                <a:lnTo>
                  <a:pt x="14986" y="213360"/>
                </a:lnTo>
                <a:lnTo>
                  <a:pt x="16891" y="217169"/>
                </a:lnTo>
                <a:lnTo>
                  <a:pt x="21209" y="223519"/>
                </a:lnTo>
                <a:lnTo>
                  <a:pt x="23495" y="227329"/>
                </a:lnTo>
                <a:lnTo>
                  <a:pt x="25908" y="229869"/>
                </a:lnTo>
                <a:lnTo>
                  <a:pt x="28448" y="233679"/>
                </a:lnTo>
                <a:lnTo>
                  <a:pt x="31115" y="237489"/>
                </a:lnTo>
                <a:lnTo>
                  <a:pt x="36703" y="243839"/>
                </a:lnTo>
                <a:lnTo>
                  <a:pt x="39751" y="246379"/>
                </a:lnTo>
                <a:lnTo>
                  <a:pt x="42926" y="250189"/>
                </a:lnTo>
                <a:lnTo>
                  <a:pt x="46228" y="252729"/>
                </a:lnTo>
                <a:lnTo>
                  <a:pt x="52959" y="259079"/>
                </a:lnTo>
                <a:lnTo>
                  <a:pt x="60325" y="264160"/>
                </a:lnTo>
                <a:lnTo>
                  <a:pt x="66675" y="269239"/>
                </a:lnTo>
                <a:lnTo>
                  <a:pt x="69850" y="270510"/>
                </a:lnTo>
                <a:lnTo>
                  <a:pt x="73152" y="273050"/>
                </a:lnTo>
                <a:lnTo>
                  <a:pt x="76581" y="275589"/>
                </a:lnTo>
                <a:lnTo>
                  <a:pt x="79883" y="276860"/>
                </a:lnTo>
                <a:lnTo>
                  <a:pt x="83439" y="279400"/>
                </a:lnTo>
                <a:lnTo>
                  <a:pt x="86741" y="280669"/>
                </a:lnTo>
                <a:lnTo>
                  <a:pt x="93853" y="284479"/>
                </a:lnTo>
                <a:lnTo>
                  <a:pt x="97409" y="287019"/>
                </a:lnTo>
                <a:lnTo>
                  <a:pt x="112141" y="292100"/>
                </a:lnTo>
                <a:lnTo>
                  <a:pt x="115951" y="294639"/>
                </a:lnTo>
                <a:lnTo>
                  <a:pt x="119634" y="295910"/>
                </a:lnTo>
                <a:lnTo>
                  <a:pt x="123571" y="297179"/>
                </a:lnTo>
                <a:lnTo>
                  <a:pt x="131191" y="299719"/>
                </a:lnTo>
                <a:lnTo>
                  <a:pt x="135128" y="299719"/>
                </a:lnTo>
                <a:lnTo>
                  <a:pt x="138938" y="300989"/>
                </a:lnTo>
                <a:lnTo>
                  <a:pt x="146812" y="303529"/>
                </a:lnTo>
                <a:lnTo>
                  <a:pt x="150876" y="303529"/>
                </a:lnTo>
                <a:lnTo>
                  <a:pt x="162814" y="306069"/>
                </a:lnTo>
                <a:lnTo>
                  <a:pt x="166878" y="307339"/>
                </a:lnTo>
                <a:lnTo>
                  <a:pt x="175006" y="307339"/>
                </a:lnTo>
                <a:lnTo>
                  <a:pt x="183134" y="308610"/>
                </a:lnTo>
                <a:lnTo>
                  <a:pt x="195453" y="309879"/>
                </a:lnTo>
                <a:lnTo>
                  <a:pt x="215900" y="309879"/>
                </a:lnTo>
                <a:lnTo>
                  <a:pt x="232283" y="308610"/>
                </a:lnTo>
                <a:lnTo>
                  <a:pt x="256540" y="304800"/>
                </a:lnTo>
                <a:lnTo>
                  <a:pt x="260477" y="304800"/>
                </a:lnTo>
                <a:lnTo>
                  <a:pt x="264414" y="303529"/>
                </a:lnTo>
                <a:lnTo>
                  <a:pt x="268478" y="302260"/>
                </a:lnTo>
                <a:lnTo>
                  <a:pt x="272288" y="300989"/>
                </a:lnTo>
                <a:lnTo>
                  <a:pt x="276225" y="300989"/>
                </a:lnTo>
                <a:lnTo>
                  <a:pt x="280162" y="299719"/>
                </a:lnTo>
                <a:lnTo>
                  <a:pt x="283972" y="298450"/>
                </a:lnTo>
                <a:lnTo>
                  <a:pt x="287909" y="297179"/>
                </a:lnTo>
                <a:lnTo>
                  <a:pt x="291719" y="295910"/>
                </a:lnTo>
                <a:lnTo>
                  <a:pt x="295402" y="294639"/>
                </a:lnTo>
                <a:lnTo>
                  <a:pt x="303022" y="292100"/>
                </a:lnTo>
                <a:lnTo>
                  <a:pt x="306578" y="289560"/>
                </a:lnTo>
                <a:lnTo>
                  <a:pt x="465268" y="289560"/>
                </a:lnTo>
                <a:lnTo>
                  <a:pt x="451789" y="279400"/>
                </a:lnTo>
                <a:lnTo>
                  <a:pt x="186182" y="279400"/>
                </a:lnTo>
                <a:lnTo>
                  <a:pt x="182245" y="278129"/>
                </a:lnTo>
                <a:lnTo>
                  <a:pt x="174371" y="276860"/>
                </a:lnTo>
                <a:lnTo>
                  <a:pt x="170434" y="276860"/>
                </a:lnTo>
                <a:lnTo>
                  <a:pt x="166497" y="275589"/>
                </a:lnTo>
                <a:lnTo>
                  <a:pt x="162687" y="275589"/>
                </a:lnTo>
                <a:lnTo>
                  <a:pt x="158750" y="274319"/>
                </a:lnTo>
                <a:lnTo>
                  <a:pt x="151130" y="273050"/>
                </a:lnTo>
                <a:lnTo>
                  <a:pt x="143510" y="270510"/>
                </a:lnTo>
                <a:lnTo>
                  <a:pt x="128778" y="265429"/>
                </a:lnTo>
                <a:lnTo>
                  <a:pt x="121666" y="262889"/>
                </a:lnTo>
                <a:lnTo>
                  <a:pt x="114554" y="259079"/>
                </a:lnTo>
                <a:lnTo>
                  <a:pt x="111252" y="257810"/>
                </a:lnTo>
                <a:lnTo>
                  <a:pt x="107823" y="255269"/>
                </a:lnTo>
                <a:lnTo>
                  <a:pt x="104394" y="254000"/>
                </a:lnTo>
                <a:lnTo>
                  <a:pt x="101219" y="251460"/>
                </a:lnTo>
                <a:lnTo>
                  <a:pt x="97917" y="250189"/>
                </a:lnTo>
                <a:lnTo>
                  <a:pt x="91567" y="245110"/>
                </a:lnTo>
                <a:lnTo>
                  <a:pt x="88519" y="242569"/>
                </a:lnTo>
                <a:lnTo>
                  <a:pt x="82677" y="238760"/>
                </a:lnTo>
                <a:lnTo>
                  <a:pt x="55245" y="207010"/>
                </a:lnTo>
                <a:lnTo>
                  <a:pt x="51943" y="201929"/>
                </a:lnTo>
                <a:lnTo>
                  <a:pt x="49149" y="196850"/>
                </a:lnTo>
                <a:lnTo>
                  <a:pt x="47879" y="193039"/>
                </a:lnTo>
                <a:lnTo>
                  <a:pt x="45593" y="187960"/>
                </a:lnTo>
                <a:lnTo>
                  <a:pt x="44577" y="184150"/>
                </a:lnTo>
                <a:lnTo>
                  <a:pt x="43688" y="181610"/>
                </a:lnTo>
                <a:lnTo>
                  <a:pt x="42164" y="176529"/>
                </a:lnTo>
                <a:lnTo>
                  <a:pt x="41529" y="172719"/>
                </a:lnTo>
                <a:lnTo>
                  <a:pt x="40513" y="167639"/>
                </a:lnTo>
                <a:lnTo>
                  <a:pt x="40005" y="161289"/>
                </a:lnTo>
                <a:lnTo>
                  <a:pt x="39941" y="160019"/>
                </a:lnTo>
                <a:lnTo>
                  <a:pt x="40005" y="148589"/>
                </a:lnTo>
                <a:lnTo>
                  <a:pt x="40513" y="143510"/>
                </a:lnTo>
                <a:lnTo>
                  <a:pt x="41529" y="137160"/>
                </a:lnTo>
                <a:lnTo>
                  <a:pt x="42164" y="134619"/>
                </a:lnTo>
                <a:lnTo>
                  <a:pt x="42926" y="130810"/>
                </a:lnTo>
                <a:lnTo>
                  <a:pt x="43688" y="128269"/>
                </a:lnTo>
                <a:lnTo>
                  <a:pt x="44577" y="125729"/>
                </a:lnTo>
                <a:lnTo>
                  <a:pt x="45593" y="121919"/>
                </a:lnTo>
                <a:lnTo>
                  <a:pt x="47879" y="116839"/>
                </a:lnTo>
                <a:lnTo>
                  <a:pt x="49149" y="114300"/>
                </a:lnTo>
                <a:lnTo>
                  <a:pt x="51943" y="107950"/>
                </a:lnTo>
                <a:lnTo>
                  <a:pt x="55245" y="102869"/>
                </a:lnTo>
                <a:lnTo>
                  <a:pt x="57023" y="100329"/>
                </a:lnTo>
                <a:lnTo>
                  <a:pt x="62738" y="91439"/>
                </a:lnTo>
                <a:lnTo>
                  <a:pt x="65024" y="88900"/>
                </a:lnTo>
                <a:lnTo>
                  <a:pt x="67183" y="86360"/>
                </a:lnTo>
                <a:lnTo>
                  <a:pt x="74422" y="78739"/>
                </a:lnTo>
                <a:lnTo>
                  <a:pt x="77089" y="76200"/>
                </a:lnTo>
                <a:lnTo>
                  <a:pt x="82677" y="71119"/>
                </a:lnTo>
                <a:lnTo>
                  <a:pt x="85598" y="69850"/>
                </a:lnTo>
                <a:lnTo>
                  <a:pt x="88519" y="67310"/>
                </a:lnTo>
                <a:lnTo>
                  <a:pt x="91567" y="64769"/>
                </a:lnTo>
                <a:lnTo>
                  <a:pt x="97917" y="60960"/>
                </a:lnTo>
                <a:lnTo>
                  <a:pt x="101219" y="58419"/>
                </a:lnTo>
                <a:lnTo>
                  <a:pt x="104394" y="55879"/>
                </a:lnTo>
                <a:lnTo>
                  <a:pt x="111252" y="53339"/>
                </a:lnTo>
                <a:lnTo>
                  <a:pt x="118110" y="49529"/>
                </a:lnTo>
                <a:lnTo>
                  <a:pt x="128778" y="44450"/>
                </a:lnTo>
                <a:lnTo>
                  <a:pt x="143510" y="39369"/>
                </a:lnTo>
                <a:lnTo>
                  <a:pt x="147320" y="38100"/>
                </a:lnTo>
                <a:lnTo>
                  <a:pt x="154940" y="36829"/>
                </a:lnTo>
                <a:lnTo>
                  <a:pt x="158750" y="35560"/>
                </a:lnTo>
                <a:lnTo>
                  <a:pt x="182245" y="31750"/>
                </a:lnTo>
                <a:lnTo>
                  <a:pt x="186182" y="31750"/>
                </a:lnTo>
                <a:lnTo>
                  <a:pt x="198120" y="30479"/>
                </a:lnTo>
                <a:lnTo>
                  <a:pt x="328041" y="30479"/>
                </a:lnTo>
                <a:lnTo>
                  <a:pt x="319659" y="26669"/>
                </a:lnTo>
                <a:lnTo>
                  <a:pt x="315341" y="24129"/>
                </a:lnTo>
                <a:lnTo>
                  <a:pt x="297561" y="16510"/>
                </a:lnTo>
                <a:lnTo>
                  <a:pt x="288290" y="13969"/>
                </a:lnTo>
                <a:lnTo>
                  <a:pt x="283718" y="11429"/>
                </a:lnTo>
                <a:lnTo>
                  <a:pt x="269621" y="7619"/>
                </a:lnTo>
                <a:close/>
              </a:path>
              <a:path w="528955" h="396239">
                <a:moveTo>
                  <a:pt x="328041" y="30479"/>
                </a:moveTo>
                <a:lnTo>
                  <a:pt x="214122" y="30479"/>
                </a:lnTo>
                <a:lnTo>
                  <a:pt x="226060" y="31750"/>
                </a:lnTo>
                <a:lnTo>
                  <a:pt x="229997" y="31750"/>
                </a:lnTo>
                <a:lnTo>
                  <a:pt x="253492" y="35560"/>
                </a:lnTo>
                <a:lnTo>
                  <a:pt x="257302" y="36829"/>
                </a:lnTo>
                <a:lnTo>
                  <a:pt x="264922" y="38100"/>
                </a:lnTo>
                <a:lnTo>
                  <a:pt x="268605" y="39369"/>
                </a:lnTo>
                <a:lnTo>
                  <a:pt x="272415" y="40639"/>
                </a:lnTo>
                <a:lnTo>
                  <a:pt x="283464" y="44450"/>
                </a:lnTo>
                <a:lnTo>
                  <a:pt x="294132" y="49529"/>
                </a:lnTo>
                <a:lnTo>
                  <a:pt x="300990" y="53339"/>
                </a:lnTo>
                <a:lnTo>
                  <a:pt x="307848" y="55879"/>
                </a:lnTo>
                <a:lnTo>
                  <a:pt x="311023" y="58419"/>
                </a:lnTo>
                <a:lnTo>
                  <a:pt x="314325" y="60960"/>
                </a:lnTo>
                <a:lnTo>
                  <a:pt x="320675" y="64769"/>
                </a:lnTo>
                <a:lnTo>
                  <a:pt x="323596" y="67310"/>
                </a:lnTo>
                <a:lnTo>
                  <a:pt x="326644" y="69850"/>
                </a:lnTo>
                <a:lnTo>
                  <a:pt x="329565" y="71119"/>
                </a:lnTo>
                <a:lnTo>
                  <a:pt x="335153" y="76200"/>
                </a:lnTo>
                <a:lnTo>
                  <a:pt x="337820" y="78739"/>
                </a:lnTo>
                <a:lnTo>
                  <a:pt x="345059" y="86360"/>
                </a:lnTo>
                <a:lnTo>
                  <a:pt x="349377" y="91439"/>
                </a:lnTo>
                <a:lnTo>
                  <a:pt x="353441" y="97789"/>
                </a:lnTo>
                <a:lnTo>
                  <a:pt x="356997" y="102869"/>
                </a:lnTo>
                <a:lnTo>
                  <a:pt x="360299" y="107950"/>
                </a:lnTo>
                <a:lnTo>
                  <a:pt x="363093" y="114300"/>
                </a:lnTo>
                <a:lnTo>
                  <a:pt x="364363" y="116839"/>
                </a:lnTo>
                <a:lnTo>
                  <a:pt x="366649" y="121919"/>
                </a:lnTo>
                <a:lnTo>
                  <a:pt x="367665" y="125729"/>
                </a:lnTo>
                <a:lnTo>
                  <a:pt x="368554" y="128269"/>
                </a:lnTo>
                <a:lnTo>
                  <a:pt x="369316" y="130810"/>
                </a:lnTo>
                <a:lnTo>
                  <a:pt x="370078" y="134619"/>
                </a:lnTo>
                <a:lnTo>
                  <a:pt x="370713" y="137160"/>
                </a:lnTo>
                <a:lnTo>
                  <a:pt x="371221" y="139700"/>
                </a:lnTo>
                <a:lnTo>
                  <a:pt x="371983" y="146050"/>
                </a:lnTo>
                <a:lnTo>
                  <a:pt x="372237" y="148589"/>
                </a:lnTo>
                <a:lnTo>
                  <a:pt x="372237" y="161289"/>
                </a:lnTo>
                <a:lnTo>
                  <a:pt x="371983" y="163829"/>
                </a:lnTo>
                <a:lnTo>
                  <a:pt x="371221" y="170179"/>
                </a:lnTo>
                <a:lnTo>
                  <a:pt x="370713" y="172719"/>
                </a:lnTo>
                <a:lnTo>
                  <a:pt x="370078" y="176529"/>
                </a:lnTo>
                <a:lnTo>
                  <a:pt x="368554" y="181610"/>
                </a:lnTo>
                <a:lnTo>
                  <a:pt x="367665" y="184150"/>
                </a:lnTo>
                <a:lnTo>
                  <a:pt x="366649" y="187960"/>
                </a:lnTo>
                <a:lnTo>
                  <a:pt x="364363" y="193039"/>
                </a:lnTo>
                <a:lnTo>
                  <a:pt x="363093" y="196850"/>
                </a:lnTo>
                <a:lnTo>
                  <a:pt x="360299" y="201929"/>
                </a:lnTo>
                <a:lnTo>
                  <a:pt x="356997" y="207010"/>
                </a:lnTo>
                <a:lnTo>
                  <a:pt x="355219" y="210819"/>
                </a:lnTo>
                <a:lnTo>
                  <a:pt x="353441" y="213360"/>
                </a:lnTo>
                <a:lnTo>
                  <a:pt x="326644" y="241300"/>
                </a:lnTo>
                <a:lnTo>
                  <a:pt x="323596" y="242569"/>
                </a:lnTo>
                <a:lnTo>
                  <a:pt x="320675" y="245110"/>
                </a:lnTo>
                <a:lnTo>
                  <a:pt x="314325" y="250189"/>
                </a:lnTo>
                <a:lnTo>
                  <a:pt x="311023" y="251460"/>
                </a:lnTo>
                <a:lnTo>
                  <a:pt x="307848" y="254000"/>
                </a:lnTo>
                <a:lnTo>
                  <a:pt x="304419" y="255269"/>
                </a:lnTo>
                <a:lnTo>
                  <a:pt x="300990" y="257810"/>
                </a:lnTo>
                <a:lnTo>
                  <a:pt x="297688" y="259079"/>
                </a:lnTo>
                <a:lnTo>
                  <a:pt x="290576" y="262889"/>
                </a:lnTo>
                <a:lnTo>
                  <a:pt x="283464" y="265429"/>
                </a:lnTo>
                <a:lnTo>
                  <a:pt x="272415" y="269239"/>
                </a:lnTo>
                <a:lnTo>
                  <a:pt x="268605" y="270510"/>
                </a:lnTo>
                <a:lnTo>
                  <a:pt x="264922" y="271779"/>
                </a:lnTo>
                <a:lnTo>
                  <a:pt x="261112" y="273050"/>
                </a:lnTo>
                <a:lnTo>
                  <a:pt x="253492" y="274319"/>
                </a:lnTo>
                <a:lnTo>
                  <a:pt x="249555" y="275589"/>
                </a:lnTo>
                <a:lnTo>
                  <a:pt x="245745" y="275589"/>
                </a:lnTo>
                <a:lnTo>
                  <a:pt x="241808" y="276860"/>
                </a:lnTo>
                <a:lnTo>
                  <a:pt x="237871" y="276860"/>
                </a:lnTo>
                <a:lnTo>
                  <a:pt x="229997" y="278129"/>
                </a:lnTo>
                <a:lnTo>
                  <a:pt x="226060" y="279400"/>
                </a:lnTo>
                <a:lnTo>
                  <a:pt x="451789" y="279400"/>
                </a:lnTo>
                <a:lnTo>
                  <a:pt x="386080" y="229869"/>
                </a:lnTo>
                <a:lnTo>
                  <a:pt x="390144" y="224789"/>
                </a:lnTo>
                <a:lnTo>
                  <a:pt x="392049" y="222250"/>
                </a:lnTo>
                <a:lnTo>
                  <a:pt x="393827" y="219710"/>
                </a:lnTo>
                <a:lnTo>
                  <a:pt x="395351" y="215900"/>
                </a:lnTo>
                <a:lnTo>
                  <a:pt x="398653" y="210819"/>
                </a:lnTo>
                <a:lnTo>
                  <a:pt x="400050" y="208279"/>
                </a:lnTo>
                <a:lnTo>
                  <a:pt x="401447" y="204469"/>
                </a:lnTo>
                <a:lnTo>
                  <a:pt x="403987" y="199389"/>
                </a:lnTo>
                <a:lnTo>
                  <a:pt x="405003" y="195579"/>
                </a:lnTo>
                <a:lnTo>
                  <a:pt x="406146" y="193039"/>
                </a:lnTo>
                <a:lnTo>
                  <a:pt x="407924" y="186689"/>
                </a:lnTo>
                <a:lnTo>
                  <a:pt x="412199" y="160019"/>
                </a:lnTo>
                <a:lnTo>
                  <a:pt x="412133" y="148589"/>
                </a:lnTo>
                <a:lnTo>
                  <a:pt x="411480" y="140969"/>
                </a:lnTo>
                <a:lnTo>
                  <a:pt x="411099" y="138429"/>
                </a:lnTo>
                <a:lnTo>
                  <a:pt x="410464" y="134619"/>
                </a:lnTo>
                <a:lnTo>
                  <a:pt x="409956" y="132079"/>
                </a:lnTo>
                <a:lnTo>
                  <a:pt x="409321" y="128269"/>
                </a:lnTo>
                <a:lnTo>
                  <a:pt x="407797" y="123189"/>
                </a:lnTo>
                <a:lnTo>
                  <a:pt x="406908" y="119379"/>
                </a:lnTo>
                <a:lnTo>
                  <a:pt x="405765" y="116839"/>
                </a:lnTo>
                <a:lnTo>
                  <a:pt x="404876" y="113029"/>
                </a:lnTo>
                <a:lnTo>
                  <a:pt x="403733" y="110489"/>
                </a:lnTo>
                <a:lnTo>
                  <a:pt x="401193" y="105410"/>
                </a:lnTo>
                <a:lnTo>
                  <a:pt x="399796" y="101600"/>
                </a:lnTo>
                <a:lnTo>
                  <a:pt x="396748" y="96519"/>
                </a:lnTo>
                <a:lnTo>
                  <a:pt x="395097" y="92710"/>
                </a:lnTo>
                <a:lnTo>
                  <a:pt x="393319" y="90169"/>
                </a:lnTo>
                <a:lnTo>
                  <a:pt x="391668" y="87629"/>
                </a:lnTo>
                <a:lnTo>
                  <a:pt x="389763" y="85089"/>
                </a:lnTo>
                <a:lnTo>
                  <a:pt x="387731" y="81279"/>
                </a:lnTo>
                <a:lnTo>
                  <a:pt x="383667" y="76200"/>
                </a:lnTo>
                <a:lnTo>
                  <a:pt x="381381" y="73660"/>
                </a:lnTo>
                <a:lnTo>
                  <a:pt x="379222" y="71119"/>
                </a:lnTo>
                <a:lnTo>
                  <a:pt x="348107" y="43179"/>
                </a:lnTo>
                <a:lnTo>
                  <a:pt x="344170" y="40639"/>
                </a:lnTo>
                <a:lnTo>
                  <a:pt x="340360" y="38100"/>
                </a:lnTo>
                <a:lnTo>
                  <a:pt x="332232" y="33019"/>
                </a:lnTo>
                <a:lnTo>
                  <a:pt x="328041" y="30479"/>
                </a:lnTo>
                <a:close/>
              </a:path>
              <a:path w="528955" h="396239">
                <a:moveTo>
                  <a:pt x="228854" y="226060"/>
                </a:moveTo>
                <a:lnTo>
                  <a:pt x="207264" y="226060"/>
                </a:lnTo>
                <a:lnTo>
                  <a:pt x="209804" y="227329"/>
                </a:lnTo>
                <a:lnTo>
                  <a:pt x="226314" y="227329"/>
                </a:lnTo>
                <a:lnTo>
                  <a:pt x="228854" y="226060"/>
                </a:lnTo>
                <a:close/>
              </a:path>
              <a:path w="528955" h="396239">
                <a:moveTo>
                  <a:pt x="231267" y="224789"/>
                </a:moveTo>
                <a:lnTo>
                  <a:pt x="204851" y="224789"/>
                </a:lnTo>
                <a:lnTo>
                  <a:pt x="206121" y="226060"/>
                </a:lnTo>
                <a:lnTo>
                  <a:pt x="229997" y="226060"/>
                </a:lnTo>
                <a:lnTo>
                  <a:pt x="231267" y="224789"/>
                </a:lnTo>
                <a:close/>
              </a:path>
              <a:path w="528955" h="396239">
                <a:moveTo>
                  <a:pt x="157480" y="151129"/>
                </a:moveTo>
                <a:lnTo>
                  <a:pt x="116459" y="151129"/>
                </a:lnTo>
                <a:lnTo>
                  <a:pt x="114046" y="153669"/>
                </a:lnTo>
                <a:lnTo>
                  <a:pt x="113284" y="154939"/>
                </a:lnTo>
                <a:lnTo>
                  <a:pt x="112776" y="156210"/>
                </a:lnTo>
                <a:lnTo>
                  <a:pt x="112014" y="156210"/>
                </a:lnTo>
                <a:lnTo>
                  <a:pt x="110998" y="158750"/>
                </a:lnTo>
                <a:lnTo>
                  <a:pt x="110617" y="160019"/>
                </a:lnTo>
                <a:lnTo>
                  <a:pt x="110236" y="160019"/>
                </a:lnTo>
                <a:lnTo>
                  <a:pt x="109474" y="163829"/>
                </a:lnTo>
                <a:lnTo>
                  <a:pt x="109347" y="165100"/>
                </a:lnTo>
                <a:lnTo>
                  <a:pt x="109347" y="167639"/>
                </a:lnTo>
                <a:lnTo>
                  <a:pt x="109601" y="168910"/>
                </a:lnTo>
                <a:lnTo>
                  <a:pt x="109855" y="168910"/>
                </a:lnTo>
                <a:lnTo>
                  <a:pt x="110363" y="171450"/>
                </a:lnTo>
                <a:lnTo>
                  <a:pt x="110744" y="172719"/>
                </a:lnTo>
                <a:lnTo>
                  <a:pt x="111125" y="172719"/>
                </a:lnTo>
                <a:lnTo>
                  <a:pt x="111633" y="173989"/>
                </a:lnTo>
                <a:lnTo>
                  <a:pt x="112141" y="173989"/>
                </a:lnTo>
                <a:lnTo>
                  <a:pt x="112776" y="175260"/>
                </a:lnTo>
                <a:lnTo>
                  <a:pt x="113284" y="176529"/>
                </a:lnTo>
                <a:lnTo>
                  <a:pt x="113919" y="176529"/>
                </a:lnTo>
                <a:lnTo>
                  <a:pt x="114554" y="177800"/>
                </a:lnTo>
                <a:lnTo>
                  <a:pt x="115316" y="179069"/>
                </a:lnTo>
                <a:lnTo>
                  <a:pt x="116078" y="179069"/>
                </a:lnTo>
                <a:lnTo>
                  <a:pt x="85471" y="217169"/>
                </a:lnTo>
                <a:lnTo>
                  <a:pt x="101600" y="224789"/>
                </a:lnTo>
                <a:lnTo>
                  <a:pt x="132588" y="186689"/>
                </a:lnTo>
                <a:lnTo>
                  <a:pt x="140843" y="186689"/>
                </a:lnTo>
                <a:lnTo>
                  <a:pt x="142621" y="185419"/>
                </a:lnTo>
                <a:lnTo>
                  <a:pt x="146177" y="185419"/>
                </a:lnTo>
                <a:lnTo>
                  <a:pt x="147955" y="184150"/>
                </a:lnTo>
                <a:lnTo>
                  <a:pt x="149606" y="184150"/>
                </a:lnTo>
                <a:lnTo>
                  <a:pt x="151130" y="182879"/>
                </a:lnTo>
                <a:lnTo>
                  <a:pt x="187764" y="182879"/>
                </a:lnTo>
                <a:lnTo>
                  <a:pt x="163068" y="172719"/>
                </a:lnTo>
                <a:lnTo>
                  <a:pt x="163703" y="170179"/>
                </a:lnTo>
                <a:lnTo>
                  <a:pt x="164211" y="168910"/>
                </a:lnTo>
                <a:lnTo>
                  <a:pt x="164465" y="167639"/>
                </a:lnTo>
                <a:lnTo>
                  <a:pt x="164592" y="167639"/>
                </a:lnTo>
                <a:lnTo>
                  <a:pt x="164592" y="165100"/>
                </a:lnTo>
                <a:lnTo>
                  <a:pt x="164338" y="162560"/>
                </a:lnTo>
                <a:lnTo>
                  <a:pt x="164084" y="161289"/>
                </a:lnTo>
                <a:lnTo>
                  <a:pt x="163322" y="160019"/>
                </a:lnTo>
                <a:lnTo>
                  <a:pt x="162941" y="158750"/>
                </a:lnTo>
                <a:lnTo>
                  <a:pt x="161925" y="156210"/>
                </a:lnTo>
                <a:lnTo>
                  <a:pt x="160655" y="154939"/>
                </a:lnTo>
                <a:lnTo>
                  <a:pt x="159893" y="153669"/>
                </a:lnTo>
                <a:lnTo>
                  <a:pt x="157480" y="151129"/>
                </a:lnTo>
                <a:close/>
              </a:path>
              <a:path w="528955" h="396239">
                <a:moveTo>
                  <a:pt x="236601" y="222250"/>
                </a:moveTo>
                <a:lnTo>
                  <a:pt x="199517" y="222250"/>
                </a:lnTo>
                <a:lnTo>
                  <a:pt x="200406" y="223519"/>
                </a:lnTo>
                <a:lnTo>
                  <a:pt x="201549" y="223519"/>
                </a:lnTo>
                <a:lnTo>
                  <a:pt x="202565" y="224789"/>
                </a:lnTo>
                <a:lnTo>
                  <a:pt x="233553" y="224789"/>
                </a:lnTo>
                <a:lnTo>
                  <a:pt x="234569" y="223519"/>
                </a:lnTo>
                <a:lnTo>
                  <a:pt x="236601" y="222250"/>
                </a:lnTo>
                <a:close/>
              </a:path>
              <a:path w="528955" h="396239">
                <a:moveTo>
                  <a:pt x="241046" y="218439"/>
                </a:moveTo>
                <a:lnTo>
                  <a:pt x="195199" y="218439"/>
                </a:lnTo>
                <a:lnTo>
                  <a:pt x="195834" y="219710"/>
                </a:lnTo>
                <a:lnTo>
                  <a:pt x="197612" y="220979"/>
                </a:lnTo>
                <a:lnTo>
                  <a:pt x="198501" y="222250"/>
                </a:lnTo>
                <a:lnTo>
                  <a:pt x="237490" y="222250"/>
                </a:lnTo>
                <a:lnTo>
                  <a:pt x="238506" y="220979"/>
                </a:lnTo>
                <a:lnTo>
                  <a:pt x="239395" y="219710"/>
                </a:lnTo>
                <a:lnTo>
                  <a:pt x="241046" y="218439"/>
                </a:lnTo>
                <a:close/>
              </a:path>
              <a:path w="528955" h="396239">
                <a:moveTo>
                  <a:pt x="243459" y="214629"/>
                </a:moveTo>
                <a:lnTo>
                  <a:pt x="192532" y="214629"/>
                </a:lnTo>
                <a:lnTo>
                  <a:pt x="194437" y="218439"/>
                </a:lnTo>
                <a:lnTo>
                  <a:pt x="241681" y="218439"/>
                </a:lnTo>
                <a:lnTo>
                  <a:pt x="242951" y="215900"/>
                </a:lnTo>
                <a:lnTo>
                  <a:pt x="243459" y="214629"/>
                </a:lnTo>
                <a:close/>
              </a:path>
              <a:path w="528955" h="396239">
                <a:moveTo>
                  <a:pt x="187764" y="182879"/>
                </a:moveTo>
                <a:lnTo>
                  <a:pt x="151130" y="182879"/>
                </a:lnTo>
                <a:lnTo>
                  <a:pt x="191770" y="200660"/>
                </a:lnTo>
                <a:lnTo>
                  <a:pt x="191262" y="201929"/>
                </a:lnTo>
                <a:lnTo>
                  <a:pt x="190754" y="204469"/>
                </a:lnTo>
                <a:lnTo>
                  <a:pt x="190373" y="205739"/>
                </a:lnTo>
                <a:lnTo>
                  <a:pt x="190373" y="208279"/>
                </a:lnTo>
                <a:lnTo>
                  <a:pt x="190500" y="209550"/>
                </a:lnTo>
                <a:lnTo>
                  <a:pt x="190754" y="210819"/>
                </a:lnTo>
                <a:lnTo>
                  <a:pt x="190881" y="210819"/>
                </a:lnTo>
                <a:lnTo>
                  <a:pt x="191643" y="213360"/>
                </a:lnTo>
                <a:lnTo>
                  <a:pt x="192151" y="214629"/>
                </a:lnTo>
                <a:lnTo>
                  <a:pt x="243967" y="214629"/>
                </a:lnTo>
                <a:lnTo>
                  <a:pt x="245110" y="210819"/>
                </a:lnTo>
                <a:lnTo>
                  <a:pt x="245618" y="209550"/>
                </a:lnTo>
                <a:lnTo>
                  <a:pt x="245618" y="205739"/>
                </a:lnTo>
                <a:lnTo>
                  <a:pt x="244602" y="200660"/>
                </a:lnTo>
                <a:lnTo>
                  <a:pt x="243967" y="199389"/>
                </a:lnTo>
                <a:lnTo>
                  <a:pt x="243205" y="198119"/>
                </a:lnTo>
                <a:lnTo>
                  <a:pt x="241427" y="195579"/>
                </a:lnTo>
                <a:lnTo>
                  <a:pt x="239141" y="194310"/>
                </a:lnTo>
                <a:lnTo>
                  <a:pt x="237871" y="193039"/>
                </a:lnTo>
                <a:lnTo>
                  <a:pt x="235077" y="190500"/>
                </a:lnTo>
                <a:lnTo>
                  <a:pt x="233553" y="190500"/>
                </a:lnTo>
                <a:lnTo>
                  <a:pt x="231901" y="189229"/>
                </a:lnTo>
                <a:lnTo>
                  <a:pt x="203200" y="189229"/>
                </a:lnTo>
                <a:lnTo>
                  <a:pt x="187764" y="182879"/>
                </a:lnTo>
                <a:close/>
              </a:path>
              <a:path w="528955" h="396239">
                <a:moveTo>
                  <a:pt x="305054" y="72389"/>
                </a:moveTo>
                <a:lnTo>
                  <a:pt x="259080" y="101600"/>
                </a:lnTo>
                <a:lnTo>
                  <a:pt x="232410" y="101600"/>
                </a:lnTo>
                <a:lnTo>
                  <a:pt x="231394" y="102869"/>
                </a:lnTo>
                <a:lnTo>
                  <a:pt x="230251" y="102869"/>
                </a:lnTo>
                <a:lnTo>
                  <a:pt x="229108" y="104139"/>
                </a:lnTo>
                <a:lnTo>
                  <a:pt x="227076" y="105410"/>
                </a:lnTo>
                <a:lnTo>
                  <a:pt x="226060" y="105410"/>
                </a:lnTo>
                <a:lnTo>
                  <a:pt x="225171" y="106679"/>
                </a:lnTo>
                <a:lnTo>
                  <a:pt x="224409" y="106679"/>
                </a:lnTo>
                <a:lnTo>
                  <a:pt x="223520" y="107950"/>
                </a:lnTo>
                <a:lnTo>
                  <a:pt x="222758" y="109219"/>
                </a:lnTo>
                <a:lnTo>
                  <a:pt x="221996" y="109219"/>
                </a:lnTo>
                <a:lnTo>
                  <a:pt x="220726" y="111760"/>
                </a:lnTo>
                <a:lnTo>
                  <a:pt x="220091" y="111760"/>
                </a:lnTo>
                <a:lnTo>
                  <a:pt x="218948" y="115569"/>
                </a:lnTo>
                <a:lnTo>
                  <a:pt x="218440" y="116839"/>
                </a:lnTo>
                <a:lnTo>
                  <a:pt x="218059" y="118110"/>
                </a:lnTo>
                <a:lnTo>
                  <a:pt x="218059" y="121919"/>
                </a:lnTo>
                <a:lnTo>
                  <a:pt x="218186" y="123189"/>
                </a:lnTo>
                <a:lnTo>
                  <a:pt x="218567" y="124460"/>
                </a:lnTo>
                <a:lnTo>
                  <a:pt x="218821" y="125729"/>
                </a:lnTo>
                <a:lnTo>
                  <a:pt x="219329" y="125729"/>
                </a:lnTo>
                <a:lnTo>
                  <a:pt x="219837" y="127000"/>
                </a:lnTo>
                <a:lnTo>
                  <a:pt x="220472" y="128269"/>
                </a:lnTo>
                <a:lnTo>
                  <a:pt x="221996" y="130810"/>
                </a:lnTo>
                <a:lnTo>
                  <a:pt x="222885" y="132079"/>
                </a:lnTo>
                <a:lnTo>
                  <a:pt x="223901" y="133350"/>
                </a:lnTo>
                <a:lnTo>
                  <a:pt x="225933" y="134619"/>
                </a:lnTo>
                <a:lnTo>
                  <a:pt x="227076" y="135889"/>
                </a:lnTo>
                <a:lnTo>
                  <a:pt x="229616" y="137160"/>
                </a:lnTo>
                <a:lnTo>
                  <a:pt x="211201" y="186689"/>
                </a:lnTo>
                <a:lnTo>
                  <a:pt x="209042" y="187960"/>
                </a:lnTo>
                <a:lnTo>
                  <a:pt x="207010" y="187960"/>
                </a:lnTo>
                <a:lnTo>
                  <a:pt x="203200" y="189229"/>
                </a:lnTo>
                <a:lnTo>
                  <a:pt x="231901" y="189229"/>
                </a:lnTo>
                <a:lnTo>
                  <a:pt x="230251" y="187960"/>
                </a:lnTo>
                <a:lnTo>
                  <a:pt x="247904" y="140969"/>
                </a:lnTo>
                <a:lnTo>
                  <a:pt x="250571" y="140969"/>
                </a:lnTo>
                <a:lnTo>
                  <a:pt x="251841" y="139700"/>
                </a:lnTo>
                <a:lnTo>
                  <a:pt x="256667" y="139700"/>
                </a:lnTo>
                <a:lnTo>
                  <a:pt x="257937" y="138429"/>
                </a:lnTo>
                <a:lnTo>
                  <a:pt x="258953" y="138429"/>
                </a:lnTo>
                <a:lnTo>
                  <a:pt x="260096" y="137160"/>
                </a:lnTo>
                <a:lnTo>
                  <a:pt x="262128" y="137160"/>
                </a:lnTo>
                <a:lnTo>
                  <a:pt x="264160" y="135889"/>
                </a:lnTo>
                <a:lnTo>
                  <a:pt x="265049" y="134619"/>
                </a:lnTo>
                <a:lnTo>
                  <a:pt x="265938" y="134619"/>
                </a:lnTo>
                <a:lnTo>
                  <a:pt x="266827" y="133350"/>
                </a:lnTo>
                <a:lnTo>
                  <a:pt x="267462" y="133350"/>
                </a:lnTo>
                <a:lnTo>
                  <a:pt x="268351" y="132079"/>
                </a:lnTo>
                <a:lnTo>
                  <a:pt x="269621" y="130810"/>
                </a:lnTo>
                <a:lnTo>
                  <a:pt x="270891" y="128269"/>
                </a:lnTo>
                <a:lnTo>
                  <a:pt x="271399" y="128269"/>
                </a:lnTo>
                <a:lnTo>
                  <a:pt x="272542" y="125729"/>
                </a:lnTo>
                <a:lnTo>
                  <a:pt x="273050" y="123189"/>
                </a:lnTo>
                <a:lnTo>
                  <a:pt x="273177" y="121919"/>
                </a:lnTo>
                <a:lnTo>
                  <a:pt x="273304" y="119379"/>
                </a:lnTo>
                <a:lnTo>
                  <a:pt x="272923" y="116839"/>
                </a:lnTo>
                <a:lnTo>
                  <a:pt x="272161" y="114300"/>
                </a:lnTo>
                <a:lnTo>
                  <a:pt x="271907" y="114300"/>
                </a:lnTo>
                <a:lnTo>
                  <a:pt x="271399" y="113029"/>
                </a:lnTo>
                <a:lnTo>
                  <a:pt x="317373" y="83819"/>
                </a:lnTo>
                <a:lnTo>
                  <a:pt x="305054" y="72389"/>
                </a:lnTo>
                <a:close/>
              </a:path>
              <a:path w="528955" h="396239">
                <a:moveTo>
                  <a:pt x="155575" y="149860"/>
                </a:moveTo>
                <a:lnTo>
                  <a:pt x="118364" y="149860"/>
                </a:lnTo>
                <a:lnTo>
                  <a:pt x="117475" y="151129"/>
                </a:lnTo>
                <a:lnTo>
                  <a:pt x="156464" y="151129"/>
                </a:lnTo>
                <a:lnTo>
                  <a:pt x="155575" y="149860"/>
                </a:lnTo>
                <a:close/>
              </a:path>
              <a:path w="528955" h="396239">
                <a:moveTo>
                  <a:pt x="153543" y="148589"/>
                </a:moveTo>
                <a:lnTo>
                  <a:pt x="120396" y="148589"/>
                </a:lnTo>
                <a:lnTo>
                  <a:pt x="119380" y="149860"/>
                </a:lnTo>
                <a:lnTo>
                  <a:pt x="154559" y="149860"/>
                </a:lnTo>
                <a:lnTo>
                  <a:pt x="153543" y="148589"/>
                </a:lnTo>
                <a:close/>
              </a:path>
              <a:path w="528955" h="396239">
                <a:moveTo>
                  <a:pt x="150241" y="147319"/>
                </a:moveTo>
                <a:lnTo>
                  <a:pt x="123825" y="147319"/>
                </a:lnTo>
                <a:lnTo>
                  <a:pt x="121539" y="148589"/>
                </a:lnTo>
                <a:lnTo>
                  <a:pt x="151257" y="148589"/>
                </a:lnTo>
                <a:lnTo>
                  <a:pt x="150241" y="147319"/>
                </a:lnTo>
                <a:close/>
              </a:path>
              <a:path w="528955" h="396239">
                <a:moveTo>
                  <a:pt x="147828" y="146050"/>
                </a:moveTo>
                <a:lnTo>
                  <a:pt x="126238" y="146050"/>
                </a:lnTo>
                <a:lnTo>
                  <a:pt x="125095" y="147319"/>
                </a:lnTo>
                <a:lnTo>
                  <a:pt x="148971" y="147319"/>
                </a:lnTo>
                <a:lnTo>
                  <a:pt x="147828" y="146050"/>
                </a:lnTo>
                <a:close/>
              </a:path>
              <a:path w="528955" h="396239">
                <a:moveTo>
                  <a:pt x="141224" y="144779"/>
                </a:moveTo>
                <a:lnTo>
                  <a:pt x="132842" y="144779"/>
                </a:lnTo>
                <a:lnTo>
                  <a:pt x="131445" y="146050"/>
                </a:lnTo>
                <a:lnTo>
                  <a:pt x="142621" y="146050"/>
                </a:lnTo>
                <a:lnTo>
                  <a:pt x="141224" y="144779"/>
                </a:lnTo>
                <a:close/>
              </a:path>
              <a:path w="528955" h="396239">
                <a:moveTo>
                  <a:pt x="254381" y="100329"/>
                </a:moveTo>
                <a:lnTo>
                  <a:pt x="236220" y="100329"/>
                </a:lnTo>
                <a:lnTo>
                  <a:pt x="234823" y="101600"/>
                </a:lnTo>
                <a:lnTo>
                  <a:pt x="256032" y="101600"/>
                </a:lnTo>
                <a:lnTo>
                  <a:pt x="254381" y="100329"/>
                </a:lnTo>
                <a:close/>
              </a:path>
              <a:path w="528955" h="396239">
                <a:moveTo>
                  <a:pt x="247523" y="99060"/>
                </a:moveTo>
                <a:lnTo>
                  <a:pt x="244221" y="99060"/>
                </a:lnTo>
                <a:lnTo>
                  <a:pt x="240157" y="100329"/>
                </a:lnTo>
                <a:lnTo>
                  <a:pt x="249301" y="100329"/>
                </a:lnTo>
                <a:lnTo>
                  <a:pt x="247523" y="99060"/>
                </a:lnTo>
                <a:close/>
              </a:path>
              <a:path w="528955" h="396239">
                <a:moveTo>
                  <a:pt x="250317" y="3810"/>
                </a:moveTo>
                <a:lnTo>
                  <a:pt x="161925" y="3810"/>
                </a:lnTo>
                <a:lnTo>
                  <a:pt x="147447" y="7619"/>
                </a:lnTo>
                <a:lnTo>
                  <a:pt x="264795" y="7619"/>
                </a:lnTo>
                <a:lnTo>
                  <a:pt x="250317" y="3810"/>
                </a:lnTo>
                <a:close/>
              </a:path>
              <a:path w="528955" h="396239">
                <a:moveTo>
                  <a:pt x="230886" y="1269"/>
                </a:moveTo>
                <a:lnTo>
                  <a:pt x="181356" y="1269"/>
                </a:lnTo>
                <a:lnTo>
                  <a:pt x="171577" y="2539"/>
                </a:lnTo>
                <a:lnTo>
                  <a:pt x="166751" y="3810"/>
                </a:lnTo>
                <a:lnTo>
                  <a:pt x="245491" y="3810"/>
                </a:lnTo>
                <a:lnTo>
                  <a:pt x="240538" y="2539"/>
                </a:lnTo>
                <a:lnTo>
                  <a:pt x="230886" y="1269"/>
                </a:lnTo>
                <a:close/>
              </a:path>
              <a:path w="528955" h="396239">
                <a:moveTo>
                  <a:pt x="211074" y="0"/>
                </a:moveTo>
                <a:lnTo>
                  <a:pt x="201168" y="0"/>
                </a:lnTo>
                <a:lnTo>
                  <a:pt x="196215" y="1269"/>
                </a:lnTo>
                <a:lnTo>
                  <a:pt x="216027" y="1269"/>
                </a:lnTo>
                <a:lnTo>
                  <a:pt x="211074" y="0"/>
                </a:lnTo>
                <a:close/>
              </a:path>
            </a:pathLst>
          </a:custGeom>
          <a:solidFill>
            <a:srgbClr val="FFFFFF"/>
          </a:solidFill>
        </p:spPr>
        <p:txBody>
          <a:bodyPr wrap="square" lIns="0" tIns="0" rIns="0" bIns="0" rtlCol="0"/>
          <a:lstStyle/>
          <a:p>
            <a:endParaRPr sz="1350"/>
          </a:p>
        </p:txBody>
      </p:sp>
      <p:sp>
        <p:nvSpPr>
          <p:cNvPr id="15" name="object 15"/>
          <p:cNvSpPr/>
          <p:nvPr/>
        </p:nvSpPr>
        <p:spPr>
          <a:xfrm>
            <a:off x="3777615" y="2360295"/>
            <a:ext cx="1803654" cy="1803654"/>
          </a:xfrm>
          <a:prstGeom prst="rect">
            <a:avLst/>
          </a:prstGeom>
          <a:blipFill>
            <a:blip r:embed="rId2" cstate="print"/>
            <a:stretch>
              <a:fillRect/>
            </a:stretch>
          </a:blipFill>
        </p:spPr>
        <p:txBody>
          <a:bodyPr wrap="square" lIns="0" tIns="0" rIns="0" bIns="0" rtlCol="0"/>
          <a:lstStyle/>
          <a:p>
            <a:endParaRPr sz="1350"/>
          </a:p>
        </p:txBody>
      </p:sp>
      <p:sp>
        <p:nvSpPr>
          <p:cNvPr id="16" name="object 16"/>
          <p:cNvSpPr/>
          <p:nvPr/>
        </p:nvSpPr>
        <p:spPr>
          <a:xfrm>
            <a:off x="3959352" y="2721484"/>
            <a:ext cx="1439036" cy="1223009"/>
          </a:xfrm>
          <a:prstGeom prst="rect">
            <a:avLst/>
          </a:prstGeom>
          <a:blipFill>
            <a:blip r:embed="rId3" cstate="print"/>
            <a:stretch>
              <a:fillRect/>
            </a:stretch>
          </a:blipFill>
        </p:spPr>
        <p:txBody>
          <a:bodyPr wrap="square" lIns="0" tIns="0" rIns="0" bIns="0" rtlCol="0"/>
          <a:lstStyle/>
          <a:p>
            <a:endParaRPr sz="1350"/>
          </a:p>
        </p:txBody>
      </p:sp>
      <p:sp>
        <p:nvSpPr>
          <p:cNvPr id="17" name="object 17"/>
          <p:cNvSpPr/>
          <p:nvPr/>
        </p:nvSpPr>
        <p:spPr>
          <a:xfrm>
            <a:off x="3896486" y="2488311"/>
            <a:ext cx="1565910" cy="1565910"/>
          </a:xfrm>
          <a:custGeom>
            <a:avLst/>
            <a:gdLst/>
            <a:ahLst/>
            <a:cxnLst/>
            <a:rect l="l" t="t" r="r" b="b"/>
            <a:pathLst>
              <a:path w="2087879" h="2087879">
                <a:moveTo>
                  <a:pt x="1043939" y="0"/>
                </a:moveTo>
                <a:lnTo>
                  <a:pt x="996152" y="1074"/>
                </a:lnTo>
                <a:lnTo>
                  <a:pt x="948916" y="4265"/>
                </a:lnTo>
                <a:lnTo>
                  <a:pt x="902277" y="9529"/>
                </a:lnTo>
                <a:lnTo>
                  <a:pt x="856283" y="16818"/>
                </a:lnTo>
                <a:lnTo>
                  <a:pt x="810978" y="26086"/>
                </a:lnTo>
                <a:lnTo>
                  <a:pt x="766409" y="37288"/>
                </a:lnTo>
                <a:lnTo>
                  <a:pt x="722622" y="50377"/>
                </a:lnTo>
                <a:lnTo>
                  <a:pt x="679664" y="65308"/>
                </a:lnTo>
                <a:lnTo>
                  <a:pt x="637579" y="82034"/>
                </a:lnTo>
                <a:lnTo>
                  <a:pt x="596415" y="100509"/>
                </a:lnTo>
                <a:lnTo>
                  <a:pt x="556217" y="120687"/>
                </a:lnTo>
                <a:lnTo>
                  <a:pt x="517031" y="142522"/>
                </a:lnTo>
                <a:lnTo>
                  <a:pt x="478903" y="165968"/>
                </a:lnTo>
                <a:lnTo>
                  <a:pt x="441880" y="190979"/>
                </a:lnTo>
                <a:lnTo>
                  <a:pt x="406007" y="217509"/>
                </a:lnTo>
                <a:lnTo>
                  <a:pt x="371331" y="245512"/>
                </a:lnTo>
                <a:lnTo>
                  <a:pt x="337897" y="274942"/>
                </a:lnTo>
                <a:lnTo>
                  <a:pt x="305752" y="305752"/>
                </a:lnTo>
                <a:lnTo>
                  <a:pt x="274942" y="337897"/>
                </a:lnTo>
                <a:lnTo>
                  <a:pt x="245512" y="371331"/>
                </a:lnTo>
                <a:lnTo>
                  <a:pt x="217509" y="406007"/>
                </a:lnTo>
                <a:lnTo>
                  <a:pt x="190979" y="441880"/>
                </a:lnTo>
                <a:lnTo>
                  <a:pt x="165968" y="478903"/>
                </a:lnTo>
                <a:lnTo>
                  <a:pt x="142522" y="517031"/>
                </a:lnTo>
                <a:lnTo>
                  <a:pt x="120687" y="556217"/>
                </a:lnTo>
                <a:lnTo>
                  <a:pt x="100509" y="596415"/>
                </a:lnTo>
                <a:lnTo>
                  <a:pt x="82034" y="637579"/>
                </a:lnTo>
                <a:lnTo>
                  <a:pt x="65308" y="679664"/>
                </a:lnTo>
                <a:lnTo>
                  <a:pt x="50377" y="722622"/>
                </a:lnTo>
                <a:lnTo>
                  <a:pt x="37288" y="766409"/>
                </a:lnTo>
                <a:lnTo>
                  <a:pt x="26086" y="810978"/>
                </a:lnTo>
                <a:lnTo>
                  <a:pt x="16818" y="856283"/>
                </a:lnTo>
                <a:lnTo>
                  <a:pt x="9529" y="902277"/>
                </a:lnTo>
                <a:lnTo>
                  <a:pt x="4265" y="948916"/>
                </a:lnTo>
                <a:lnTo>
                  <a:pt x="1074" y="996152"/>
                </a:lnTo>
                <a:lnTo>
                  <a:pt x="0" y="1043939"/>
                </a:lnTo>
                <a:lnTo>
                  <a:pt x="1074" y="1091727"/>
                </a:lnTo>
                <a:lnTo>
                  <a:pt x="4265" y="1138963"/>
                </a:lnTo>
                <a:lnTo>
                  <a:pt x="9529" y="1185602"/>
                </a:lnTo>
                <a:lnTo>
                  <a:pt x="16818" y="1231596"/>
                </a:lnTo>
                <a:lnTo>
                  <a:pt x="26086" y="1276901"/>
                </a:lnTo>
                <a:lnTo>
                  <a:pt x="37288" y="1321470"/>
                </a:lnTo>
                <a:lnTo>
                  <a:pt x="50377" y="1365257"/>
                </a:lnTo>
                <a:lnTo>
                  <a:pt x="65308" y="1408215"/>
                </a:lnTo>
                <a:lnTo>
                  <a:pt x="82034" y="1450300"/>
                </a:lnTo>
                <a:lnTo>
                  <a:pt x="100509" y="1491464"/>
                </a:lnTo>
                <a:lnTo>
                  <a:pt x="120687" y="1531662"/>
                </a:lnTo>
                <a:lnTo>
                  <a:pt x="142522" y="1570848"/>
                </a:lnTo>
                <a:lnTo>
                  <a:pt x="165968" y="1608976"/>
                </a:lnTo>
                <a:lnTo>
                  <a:pt x="190979" y="1645999"/>
                </a:lnTo>
                <a:lnTo>
                  <a:pt x="217509" y="1681872"/>
                </a:lnTo>
                <a:lnTo>
                  <a:pt x="245512" y="1716548"/>
                </a:lnTo>
                <a:lnTo>
                  <a:pt x="274942" y="1749982"/>
                </a:lnTo>
                <a:lnTo>
                  <a:pt x="305752" y="1782127"/>
                </a:lnTo>
                <a:lnTo>
                  <a:pt x="337897" y="1812937"/>
                </a:lnTo>
                <a:lnTo>
                  <a:pt x="371331" y="1842367"/>
                </a:lnTo>
                <a:lnTo>
                  <a:pt x="406007" y="1870370"/>
                </a:lnTo>
                <a:lnTo>
                  <a:pt x="441880" y="1896900"/>
                </a:lnTo>
                <a:lnTo>
                  <a:pt x="478903" y="1921911"/>
                </a:lnTo>
                <a:lnTo>
                  <a:pt x="517031" y="1945357"/>
                </a:lnTo>
                <a:lnTo>
                  <a:pt x="556217" y="1967192"/>
                </a:lnTo>
                <a:lnTo>
                  <a:pt x="596415" y="1987370"/>
                </a:lnTo>
                <a:lnTo>
                  <a:pt x="637579" y="2005845"/>
                </a:lnTo>
                <a:lnTo>
                  <a:pt x="679664" y="2022571"/>
                </a:lnTo>
                <a:lnTo>
                  <a:pt x="722622" y="2037502"/>
                </a:lnTo>
                <a:lnTo>
                  <a:pt x="766409" y="2050591"/>
                </a:lnTo>
                <a:lnTo>
                  <a:pt x="810978" y="2061793"/>
                </a:lnTo>
                <a:lnTo>
                  <a:pt x="856283" y="2071061"/>
                </a:lnTo>
                <a:lnTo>
                  <a:pt x="902277" y="2078350"/>
                </a:lnTo>
                <a:lnTo>
                  <a:pt x="948916" y="2083614"/>
                </a:lnTo>
                <a:lnTo>
                  <a:pt x="996152" y="2086805"/>
                </a:lnTo>
                <a:lnTo>
                  <a:pt x="1043939" y="2087879"/>
                </a:lnTo>
                <a:lnTo>
                  <a:pt x="1091727" y="2086805"/>
                </a:lnTo>
                <a:lnTo>
                  <a:pt x="1138963" y="2083614"/>
                </a:lnTo>
                <a:lnTo>
                  <a:pt x="1185602" y="2078350"/>
                </a:lnTo>
                <a:lnTo>
                  <a:pt x="1231596" y="2071061"/>
                </a:lnTo>
                <a:lnTo>
                  <a:pt x="1276901" y="2061793"/>
                </a:lnTo>
                <a:lnTo>
                  <a:pt x="1321470" y="2050591"/>
                </a:lnTo>
                <a:lnTo>
                  <a:pt x="1365257" y="2037502"/>
                </a:lnTo>
                <a:lnTo>
                  <a:pt x="1408215" y="2022571"/>
                </a:lnTo>
                <a:lnTo>
                  <a:pt x="1450300" y="2005845"/>
                </a:lnTo>
                <a:lnTo>
                  <a:pt x="1491464" y="1987370"/>
                </a:lnTo>
                <a:lnTo>
                  <a:pt x="1531662" y="1967192"/>
                </a:lnTo>
                <a:lnTo>
                  <a:pt x="1570848" y="1945357"/>
                </a:lnTo>
                <a:lnTo>
                  <a:pt x="1608976" y="1921911"/>
                </a:lnTo>
                <a:lnTo>
                  <a:pt x="1645999" y="1896900"/>
                </a:lnTo>
                <a:lnTo>
                  <a:pt x="1681872" y="1870370"/>
                </a:lnTo>
                <a:lnTo>
                  <a:pt x="1716548" y="1842367"/>
                </a:lnTo>
                <a:lnTo>
                  <a:pt x="1749982" y="1812937"/>
                </a:lnTo>
                <a:lnTo>
                  <a:pt x="1782127" y="1782127"/>
                </a:lnTo>
                <a:lnTo>
                  <a:pt x="1812937" y="1749982"/>
                </a:lnTo>
                <a:lnTo>
                  <a:pt x="1842367" y="1716548"/>
                </a:lnTo>
                <a:lnTo>
                  <a:pt x="1870370" y="1681872"/>
                </a:lnTo>
                <a:lnTo>
                  <a:pt x="1896900" y="1645999"/>
                </a:lnTo>
                <a:lnTo>
                  <a:pt x="1921911" y="1608976"/>
                </a:lnTo>
                <a:lnTo>
                  <a:pt x="1945357" y="1570848"/>
                </a:lnTo>
                <a:lnTo>
                  <a:pt x="1967192" y="1531662"/>
                </a:lnTo>
                <a:lnTo>
                  <a:pt x="1987370" y="1491464"/>
                </a:lnTo>
                <a:lnTo>
                  <a:pt x="2005845" y="1450300"/>
                </a:lnTo>
                <a:lnTo>
                  <a:pt x="2022571" y="1408215"/>
                </a:lnTo>
                <a:lnTo>
                  <a:pt x="2037502" y="1365257"/>
                </a:lnTo>
                <a:lnTo>
                  <a:pt x="2050591" y="1321470"/>
                </a:lnTo>
                <a:lnTo>
                  <a:pt x="2061793" y="1276901"/>
                </a:lnTo>
                <a:lnTo>
                  <a:pt x="2071061" y="1231596"/>
                </a:lnTo>
                <a:lnTo>
                  <a:pt x="2078350" y="1185602"/>
                </a:lnTo>
                <a:lnTo>
                  <a:pt x="2083614" y="1138963"/>
                </a:lnTo>
                <a:lnTo>
                  <a:pt x="2086805" y="1091727"/>
                </a:lnTo>
                <a:lnTo>
                  <a:pt x="2087880" y="1043939"/>
                </a:lnTo>
                <a:lnTo>
                  <a:pt x="2086805" y="996152"/>
                </a:lnTo>
                <a:lnTo>
                  <a:pt x="2083614" y="948916"/>
                </a:lnTo>
                <a:lnTo>
                  <a:pt x="2078350" y="902277"/>
                </a:lnTo>
                <a:lnTo>
                  <a:pt x="2071061" y="856283"/>
                </a:lnTo>
                <a:lnTo>
                  <a:pt x="2061793" y="810978"/>
                </a:lnTo>
                <a:lnTo>
                  <a:pt x="2050591" y="766409"/>
                </a:lnTo>
                <a:lnTo>
                  <a:pt x="2037502" y="722622"/>
                </a:lnTo>
                <a:lnTo>
                  <a:pt x="2022571" y="679664"/>
                </a:lnTo>
                <a:lnTo>
                  <a:pt x="2005845" y="637579"/>
                </a:lnTo>
                <a:lnTo>
                  <a:pt x="1987370" y="596415"/>
                </a:lnTo>
                <a:lnTo>
                  <a:pt x="1967192" y="556217"/>
                </a:lnTo>
                <a:lnTo>
                  <a:pt x="1945357" y="517031"/>
                </a:lnTo>
                <a:lnTo>
                  <a:pt x="1921911" y="478903"/>
                </a:lnTo>
                <a:lnTo>
                  <a:pt x="1896900" y="441880"/>
                </a:lnTo>
                <a:lnTo>
                  <a:pt x="1870370" y="406007"/>
                </a:lnTo>
                <a:lnTo>
                  <a:pt x="1842367" y="371331"/>
                </a:lnTo>
                <a:lnTo>
                  <a:pt x="1812937" y="337897"/>
                </a:lnTo>
                <a:lnTo>
                  <a:pt x="1782127" y="305752"/>
                </a:lnTo>
                <a:lnTo>
                  <a:pt x="1749982" y="274942"/>
                </a:lnTo>
                <a:lnTo>
                  <a:pt x="1716548" y="245512"/>
                </a:lnTo>
                <a:lnTo>
                  <a:pt x="1681872" y="217509"/>
                </a:lnTo>
                <a:lnTo>
                  <a:pt x="1645999" y="190979"/>
                </a:lnTo>
                <a:lnTo>
                  <a:pt x="1608976" y="165968"/>
                </a:lnTo>
                <a:lnTo>
                  <a:pt x="1570848" y="142522"/>
                </a:lnTo>
                <a:lnTo>
                  <a:pt x="1531662" y="120687"/>
                </a:lnTo>
                <a:lnTo>
                  <a:pt x="1491464" y="100509"/>
                </a:lnTo>
                <a:lnTo>
                  <a:pt x="1450300" y="82034"/>
                </a:lnTo>
                <a:lnTo>
                  <a:pt x="1408215" y="65308"/>
                </a:lnTo>
                <a:lnTo>
                  <a:pt x="1365257" y="50377"/>
                </a:lnTo>
                <a:lnTo>
                  <a:pt x="1321470" y="37288"/>
                </a:lnTo>
                <a:lnTo>
                  <a:pt x="1276901" y="26086"/>
                </a:lnTo>
                <a:lnTo>
                  <a:pt x="1231596" y="16818"/>
                </a:lnTo>
                <a:lnTo>
                  <a:pt x="1185602" y="9529"/>
                </a:lnTo>
                <a:lnTo>
                  <a:pt x="1138963" y="4265"/>
                </a:lnTo>
                <a:lnTo>
                  <a:pt x="1091727" y="1074"/>
                </a:lnTo>
                <a:lnTo>
                  <a:pt x="1043939" y="0"/>
                </a:lnTo>
                <a:close/>
              </a:path>
            </a:pathLst>
          </a:custGeom>
          <a:solidFill>
            <a:srgbClr val="EA5B57"/>
          </a:solidFill>
        </p:spPr>
        <p:txBody>
          <a:bodyPr wrap="square" lIns="0" tIns="0" rIns="0" bIns="0" rtlCol="0"/>
          <a:lstStyle/>
          <a:p>
            <a:endParaRPr sz="1350"/>
          </a:p>
        </p:txBody>
      </p:sp>
      <p:sp>
        <p:nvSpPr>
          <p:cNvPr id="18" name="object 18"/>
          <p:cNvSpPr/>
          <p:nvPr/>
        </p:nvSpPr>
        <p:spPr>
          <a:xfrm>
            <a:off x="3896486" y="2488311"/>
            <a:ext cx="1565910" cy="1565910"/>
          </a:xfrm>
          <a:custGeom>
            <a:avLst/>
            <a:gdLst/>
            <a:ahLst/>
            <a:cxnLst/>
            <a:rect l="l" t="t" r="r" b="b"/>
            <a:pathLst>
              <a:path w="2087879" h="2087879">
                <a:moveTo>
                  <a:pt x="0" y="1043939"/>
                </a:moveTo>
                <a:lnTo>
                  <a:pt x="1074" y="996152"/>
                </a:lnTo>
                <a:lnTo>
                  <a:pt x="4265" y="948916"/>
                </a:lnTo>
                <a:lnTo>
                  <a:pt x="9529" y="902277"/>
                </a:lnTo>
                <a:lnTo>
                  <a:pt x="16818" y="856283"/>
                </a:lnTo>
                <a:lnTo>
                  <a:pt x="26086" y="810978"/>
                </a:lnTo>
                <a:lnTo>
                  <a:pt x="37288" y="766409"/>
                </a:lnTo>
                <a:lnTo>
                  <a:pt x="50377" y="722622"/>
                </a:lnTo>
                <a:lnTo>
                  <a:pt x="65308" y="679664"/>
                </a:lnTo>
                <a:lnTo>
                  <a:pt x="82034" y="637579"/>
                </a:lnTo>
                <a:lnTo>
                  <a:pt x="100509" y="596415"/>
                </a:lnTo>
                <a:lnTo>
                  <a:pt x="120687" y="556217"/>
                </a:lnTo>
                <a:lnTo>
                  <a:pt x="142522" y="517031"/>
                </a:lnTo>
                <a:lnTo>
                  <a:pt x="165968" y="478903"/>
                </a:lnTo>
                <a:lnTo>
                  <a:pt x="190979" y="441880"/>
                </a:lnTo>
                <a:lnTo>
                  <a:pt x="217509" y="406007"/>
                </a:lnTo>
                <a:lnTo>
                  <a:pt x="245512" y="371331"/>
                </a:lnTo>
                <a:lnTo>
                  <a:pt x="274942" y="337897"/>
                </a:lnTo>
                <a:lnTo>
                  <a:pt x="305752" y="305752"/>
                </a:lnTo>
                <a:lnTo>
                  <a:pt x="337897" y="274942"/>
                </a:lnTo>
                <a:lnTo>
                  <a:pt x="371331" y="245512"/>
                </a:lnTo>
                <a:lnTo>
                  <a:pt x="406007" y="217509"/>
                </a:lnTo>
                <a:lnTo>
                  <a:pt x="441880" y="190979"/>
                </a:lnTo>
                <a:lnTo>
                  <a:pt x="478903" y="165968"/>
                </a:lnTo>
                <a:lnTo>
                  <a:pt x="517031" y="142522"/>
                </a:lnTo>
                <a:lnTo>
                  <a:pt x="556217" y="120687"/>
                </a:lnTo>
                <a:lnTo>
                  <a:pt x="596415" y="100509"/>
                </a:lnTo>
                <a:lnTo>
                  <a:pt x="637579" y="82034"/>
                </a:lnTo>
                <a:lnTo>
                  <a:pt x="679664" y="65308"/>
                </a:lnTo>
                <a:lnTo>
                  <a:pt x="722622" y="50377"/>
                </a:lnTo>
                <a:lnTo>
                  <a:pt x="766409" y="37288"/>
                </a:lnTo>
                <a:lnTo>
                  <a:pt x="810978" y="26086"/>
                </a:lnTo>
                <a:lnTo>
                  <a:pt x="856283" y="16818"/>
                </a:lnTo>
                <a:lnTo>
                  <a:pt x="902277" y="9529"/>
                </a:lnTo>
                <a:lnTo>
                  <a:pt x="948916" y="4265"/>
                </a:lnTo>
                <a:lnTo>
                  <a:pt x="996152" y="1074"/>
                </a:lnTo>
                <a:lnTo>
                  <a:pt x="1043939" y="0"/>
                </a:lnTo>
                <a:lnTo>
                  <a:pt x="1091727" y="1074"/>
                </a:lnTo>
                <a:lnTo>
                  <a:pt x="1138963" y="4265"/>
                </a:lnTo>
                <a:lnTo>
                  <a:pt x="1185602" y="9529"/>
                </a:lnTo>
                <a:lnTo>
                  <a:pt x="1231596" y="16818"/>
                </a:lnTo>
                <a:lnTo>
                  <a:pt x="1276901" y="26086"/>
                </a:lnTo>
                <a:lnTo>
                  <a:pt x="1321470" y="37288"/>
                </a:lnTo>
                <a:lnTo>
                  <a:pt x="1365257" y="50377"/>
                </a:lnTo>
                <a:lnTo>
                  <a:pt x="1408215" y="65308"/>
                </a:lnTo>
                <a:lnTo>
                  <a:pt x="1450300" y="82034"/>
                </a:lnTo>
                <a:lnTo>
                  <a:pt x="1491464" y="100509"/>
                </a:lnTo>
                <a:lnTo>
                  <a:pt x="1531662" y="120687"/>
                </a:lnTo>
                <a:lnTo>
                  <a:pt x="1570848" y="142522"/>
                </a:lnTo>
                <a:lnTo>
                  <a:pt x="1608976" y="165968"/>
                </a:lnTo>
                <a:lnTo>
                  <a:pt x="1645999" y="190979"/>
                </a:lnTo>
                <a:lnTo>
                  <a:pt x="1681872" y="217509"/>
                </a:lnTo>
                <a:lnTo>
                  <a:pt x="1716548" y="245512"/>
                </a:lnTo>
                <a:lnTo>
                  <a:pt x="1749982" y="274942"/>
                </a:lnTo>
                <a:lnTo>
                  <a:pt x="1782127" y="305752"/>
                </a:lnTo>
                <a:lnTo>
                  <a:pt x="1812937" y="337897"/>
                </a:lnTo>
                <a:lnTo>
                  <a:pt x="1842367" y="371331"/>
                </a:lnTo>
                <a:lnTo>
                  <a:pt x="1870370" y="406007"/>
                </a:lnTo>
                <a:lnTo>
                  <a:pt x="1896900" y="441880"/>
                </a:lnTo>
                <a:lnTo>
                  <a:pt x="1921911" y="478903"/>
                </a:lnTo>
                <a:lnTo>
                  <a:pt x="1945357" y="517031"/>
                </a:lnTo>
                <a:lnTo>
                  <a:pt x="1967192" y="556217"/>
                </a:lnTo>
                <a:lnTo>
                  <a:pt x="1987370" y="596415"/>
                </a:lnTo>
                <a:lnTo>
                  <a:pt x="2005845" y="637579"/>
                </a:lnTo>
                <a:lnTo>
                  <a:pt x="2022571" y="679664"/>
                </a:lnTo>
                <a:lnTo>
                  <a:pt x="2037502" y="722622"/>
                </a:lnTo>
                <a:lnTo>
                  <a:pt x="2050591" y="766409"/>
                </a:lnTo>
                <a:lnTo>
                  <a:pt x="2061793" y="810978"/>
                </a:lnTo>
                <a:lnTo>
                  <a:pt x="2071061" y="856283"/>
                </a:lnTo>
                <a:lnTo>
                  <a:pt x="2078350" y="902277"/>
                </a:lnTo>
                <a:lnTo>
                  <a:pt x="2083614" y="948916"/>
                </a:lnTo>
                <a:lnTo>
                  <a:pt x="2086805" y="996152"/>
                </a:lnTo>
                <a:lnTo>
                  <a:pt x="2087880" y="1043939"/>
                </a:lnTo>
                <a:lnTo>
                  <a:pt x="2086805" y="1091727"/>
                </a:lnTo>
                <a:lnTo>
                  <a:pt x="2083614" y="1138963"/>
                </a:lnTo>
                <a:lnTo>
                  <a:pt x="2078350" y="1185602"/>
                </a:lnTo>
                <a:lnTo>
                  <a:pt x="2071061" y="1231596"/>
                </a:lnTo>
                <a:lnTo>
                  <a:pt x="2061793" y="1276901"/>
                </a:lnTo>
                <a:lnTo>
                  <a:pt x="2050591" y="1321470"/>
                </a:lnTo>
                <a:lnTo>
                  <a:pt x="2037502" y="1365257"/>
                </a:lnTo>
                <a:lnTo>
                  <a:pt x="2022571" y="1408215"/>
                </a:lnTo>
                <a:lnTo>
                  <a:pt x="2005845" y="1450300"/>
                </a:lnTo>
                <a:lnTo>
                  <a:pt x="1987370" y="1491464"/>
                </a:lnTo>
                <a:lnTo>
                  <a:pt x="1967192" y="1531662"/>
                </a:lnTo>
                <a:lnTo>
                  <a:pt x="1945357" y="1570848"/>
                </a:lnTo>
                <a:lnTo>
                  <a:pt x="1921911" y="1608976"/>
                </a:lnTo>
                <a:lnTo>
                  <a:pt x="1896900" y="1645999"/>
                </a:lnTo>
                <a:lnTo>
                  <a:pt x="1870370" y="1681872"/>
                </a:lnTo>
                <a:lnTo>
                  <a:pt x="1842367" y="1716548"/>
                </a:lnTo>
                <a:lnTo>
                  <a:pt x="1812937" y="1749982"/>
                </a:lnTo>
                <a:lnTo>
                  <a:pt x="1782127" y="1782127"/>
                </a:lnTo>
                <a:lnTo>
                  <a:pt x="1749982" y="1812937"/>
                </a:lnTo>
                <a:lnTo>
                  <a:pt x="1716548" y="1842367"/>
                </a:lnTo>
                <a:lnTo>
                  <a:pt x="1681872" y="1870370"/>
                </a:lnTo>
                <a:lnTo>
                  <a:pt x="1645999" y="1896900"/>
                </a:lnTo>
                <a:lnTo>
                  <a:pt x="1608976" y="1921911"/>
                </a:lnTo>
                <a:lnTo>
                  <a:pt x="1570848" y="1945357"/>
                </a:lnTo>
                <a:lnTo>
                  <a:pt x="1531662" y="1967192"/>
                </a:lnTo>
                <a:lnTo>
                  <a:pt x="1491464" y="1987370"/>
                </a:lnTo>
                <a:lnTo>
                  <a:pt x="1450300" y="2005845"/>
                </a:lnTo>
                <a:lnTo>
                  <a:pt x="1408215" y="2022571"/>
                </a:lnTo>
                <a:lnTo>
                  <a:pt x="1365257" y="2037502"/>
                </a:lnTo>
                <a:lnTo>
                  <a:pt x="1321470" y="2050591"/>
                </a:lnTo>
                <a:lnTo>
                  <a:pt x="1276901" y="2061793"/>
                </a:lnTo>
                <a:lnTo>
                  <a:pt x="1231596" y="2071061"/>
                </a:lnTo>
                <a:lnTo>
                  <a:pt x="1185602" y="2078350"/>
                </a:lnTo>
                <a:lnTo>
                  <a:pt x="1138963" y="2083614"/>
                </a:lnTo>
                <a:lnTo>
                  <a:pt x="1091727" y="2086805"/>
                </a:lnTo>
                <a:lnTo>
                  <a:pt x="1043939" y="2087879"/>
                </a:lnTo>
                <a:lnTo>
                  <a:pt x="996152" y="2086805"/>
                </a:lnTo>
                <a:lnTo>
                  <a:pt x="948916" y="2083614"/>
                </a:lnTo>
                <a:lnTo>
                  <a:pt x="902277" y="2078350"/>
                </a:lnTo>
                <a:lnTo>
                  <a:pt x="856283" y="2071061"/>
                </a:lnTo>
                <a:lnTo>
                  <a:pt x="810978" y="2061793"/>
                </a:lnTo>
                <a:lnTo>
                  <a:pt x="766409" y="2050591"/>
                </a:lnTo>
                <a:lnTo>
                  <a:pt x="722622" y="2037502"/>
                </a:lnTo>
                <a:lnTo>
                  <a:pt x="679664" y="2022571"/>
                </a:lnTo>
                <a:lnTo>
                  <a:pt x="637579" y="2005845"/>
                </a:lnTo>
                <a:lnTo>
                  <a:pt x="596415" y="1987370"/>
                </a:lnTo>
                <a:lnTo>
                  <a:pt x="556217" y="1967192"/>
                </a:lnTo>
                <a:lnTo>
                  <a:pt x="517031" y="1945357"/>
                </a:lnTo>
                <a:lnTo>
                  <a:pt x="478903" y="1921911"/>
                </a:lnTo>
                <a:lnTo>
                  <a:pt x="441880" y="1896900"/>
                </a:lnTo>
                <a:lnTo>
                  <a:pt x="406007" y="1870370"/>
                </a:lnTo>
                <a:lnTo>
                  <a:pt x="371331" y="1842367"/>
                </a:lnTo>
                <a:lnTo>
                  <a:pt x="337897" y="1812937"/>
                </a:lnTo>
                <a:lnTo>
                  <a:pt x="305752" y="1782127"/>
                </a:lnTo>
                <a:lnTo>
                  <a:pt x="274942" y="1749982"/>
                </a:lnTo>
                <a:lnTo>
                  <a:pt x="245512" y="1716548"/>
                </a:lnTo>
                <a:lnTo>
                  <a:pt x="217509" y="1681872"/>
                </a:lnTo>
                <a:lnTo>
                  <a:pt x="190979" y="1645999"/>
                </a:lnTo>
                <a:lnTo>
                  <a:pt x="165968" y="1608976"/>
                </a:lnTo>
                <a:lnTo>
                  <a:pt x="142522" y="1570848"/>
                </a:lnTo>
                <a:lnTo>
                  <a:pt x="120687" y="1531662"/>
                </a:lnTo>
                <a:lnTo>
                  <a:pt x="100509" y="1491464"/>
                </a:lnTo>
                <a:lnTo>
                  <a:pt x="82034" y="1450300"/>
                </a:lnTo>
                <a:lnTo>
                  <a:pt x="65308" y="1408215"/>
                </a:lnTo>
                <a:lnTo>
                  <a:pt x="50377" y="1365257"/>
                </a:lnTo>
                <a:lnTo>
                  <a:pt x="37288" y="1321470"/>
                </a:lnTo>
                <a:lnTo>
                  <a:pt x="26086" y="1276901"/>
                </a:lnTo>
                <a:lnTo>
                  <a:pt x="16818" y="1231596"/>
                </a:lnTo>
                <a:lnTo>
                  <a:pt x="9529" y="1185602"/>
                </a:lnTo>
                <a:lnTo>
                  <a:pt x="4265" y="1138963"/>
                </a:lnTo>
                <a:lnTo>
                  <a:pt x="1074" y="1091727"/>
                </a:lnTo>
                <a:lnTo>
                  <a:pt x="0" y="1043939"/>
                </a:lnTo>
                <a:close/>
              </a:path>
            </a:pathLst>
          </a:custGeom>
          <a:ln w="57912">
            <a:solidFill>
              <a:srgbClr val="FFFFFF"/>
            </a:solidFill>
          </a:ln>
        </p:spPr>
        <p:txBody>
          <a:bodyPr wrap="square" lIns="0" tIns="0" rIns="0" bIns="0" rtlCol="0"/>
          <a:lstStyle/>
          <a:p>
            <a:endParaRPr sz="1350"/>
          </a:p>
        </p:txBody>
      </p:sp>
      <p:sp>
        <p:nvSpPr>
          <p:cNvPr id="19" name="object 19"/>
          <p:cNvSpPr txBox="1"/>
          <p:nvPr/>
        </p:nvSpPr>
        <p:spPr>
          <a:xfrm>
            <a:off x="4184618" y="2872930"/>
            <a:ext cx="990124" cy="840615"/>
          </a:xfrm>
          <a:prstGeom prst="rect">
            <a:avLst/>
          </a:prstGeom>
        </p:spPr>
        <p:txBody>
          <a:bodyPr vert="horz" wrap="square" lIns="0" tIns="9525" rIns="0" bIns="0" rtlCol="0">
            <a:spAutoFit/>
          </a:bodyPr>
          <a:lstStyle/>
          <a:p>
            <a:pPr marL="9525" marR="3810" algn="ctr">
              <a:spcBef>
                <a:spcPts val="75"/>
              </a:spcBef>
            </a:pPr>
            <a:r>
              <a:rPr spc="-45" dirty="0">
                <a:solidFill>
                  <a:srgbClr val="FFFFFF"/>
                </a:solidFill>
                <a:latin typeface="Arial"/>
                <a:cs typeface="Arial"/>
              </a:rPr>
              <a:t>Door-to-  </a:t>
            </a:r>
            <a:r>
              <a:rPr spc="-75" dirty="0">
                <a:solidFill>
                  <a:srgbClr val="FFFFFF"/>
                </a:solidFill>
                <a:latin typeface="Arial"/>
                <a:cs typeface="Arial"/>
              </a:rPr>
              <a:t>Door  </a:t>
            </a:r>
            <a:r>
              <a:rPr spc="-19" dirty="0">
                <a:solidFill>
                  <a:srgbClr val="FFFFFF"/>
                </a:solidFill>
                <a:latin typeface="Arial"/>
                <a:cs typeface="Arial"/>
              </a:rPr>
              <a:t>Inter</a:t>
            </a:r>
            <a:r>
              <a:rPr spc="-79" dirty="0">
                <a:solidFill>
                  <a:srgbClr val="FFFFFF"/>
                </a:solidFill>
                <a:latin typeface="Arial"/>
                <a:cs typeface="Arial"/>
              </a:rPr>
              <a:t>views</a:t>
            </a:r>
            <a:endParaRPr dirty="0">
              <a:latin typeface="Arial"/>
              <a:cs typeface="Arial"/>
            </a:endParaRPr>
          </a:p>
        </p:txBody>
      </p:sp>
      <p:sp>
        <p:nvSpPr>
          <p:cNvPr id="20" name="object 20"/>
          <p:cNvSpPr/>
          <p:nvPr/>
        </p:nvSpPr>
        <p:spPr>
          <a:xfrm>
            <a:off x="4561714" y="2063115"/>
            <a:ext cx="344042" cy="723518"/>
          </a:xfrm>
          <a:prstGeom prst="rect">
            <a:avLst/>
          </a:prstGeom>
          <a:blipFill>
            <a:blip r:embed="rId4" cstate="print"/>
            <a:stretch>
              <a:fillRect/>
            </a:stretch>
          </a:blipFill>
        </p:spPr>
        <p:txBody>
          <a:bodyPr wrap="square" lIns="0" tIns="0" rIns="0" bIns="0" rtlCol="0"/>
          <a:lstStyle/>
          <a:p>
            <a:endParaRPr sz="1350"/>
          </a:p>
        </p:txBody>
      </p:sp>
      <p:sp>
        <p:nvSpPr>
          <p:cNvPr id="21" name="object 21"/>
          <p:cNvSpPr/>
          <p:nvPr/>
        </p:nvSpPr>
        <p:spPr>
          <a:xfrm>
            <a:off x="4627816" y="2161698"/>
            <a:ext cx="211931" cy="590550"/>
          </a:xfrm>
          <a:custGeom>
            <a:avLst/>
            <a:gdLst/>
            <a:ahLst/>
            <a:cxnLst/>
            <a:rect l="l" t="t" r="r" b="b"/>
            <a:pathLst>
              <a:path w="282575" h="787400">
                <a:moveTo>
                  <a:pt x="282575" y="220472"/>
                </a:moveTo>
                <a:lnTo>
                  <a:pt x="159512" y="220472"/>
                </a:lnTo>
                <a:lnTo>
                  <a:pt x="159512" y="787019"/>
                </a:lnTo>
                <a:lnTo>
                  <a:pt x="282575" y="787019"/>
                </a:lnTo>
                <a:lnTo>
                  <a:pt x="282575" y="220472"/>
                </a:lnTo>
                <a:close/>
              </a:path>
              <a:path w="282575" h="787400">
                <a:moveTo>
                  <a:pt x="282575" y="0"/>
                </a:moveTo>
                <a:lnTo>
                  <a:pt x="183006" y="0"/>
                </a:lnTo>
                <a:lnTo>
                  <a:pt x="170221" y="33934"/>
                </a:lnTo>
                <a:lnTo>
                  <a:pt x="153209" y="65833"/>
                </a:lnTo>
                <a:lnTo>
                  <a:pt x="106552" y="123571"/>
                </a:lnTo>
                <a:lnTo>
                  <a:pt x="52324" y="168973"/>
                </a:lnTo>
                <a:lnTo>
                  <a:pt x="0" y="197993"/>
                </a:lnTo>
                <a:lnTo>
                  <a:pt x="0" y="334390"/>
                </a:lnTo>
                <a:lnTo>
                  <a:pt x="43908" y="313626"/>
                </a:lnTo>
                <a:lnTo>
                  <a:pt x="85137" y="287718"/>
                </a:lnTo>
                <a:lnTo>
                  <a:pt x="123676" y="256667"/>
                </a:lnTo>
                <a:lnTo>
                  <a:pt x="159512" y="220472"/>
                </a:lnTo>
                <a:lnTo>
                  <a:pt x="282575" y="220472"/>
                </a:lnTo>
                <a:lnTo>
                  <a:pt x="282575" y="0"/>
                </a:lnTo>
                <a:close/>
              </a:path>
            </a:pathLst>
          </a:custGeom>
          <a:solidFill>
            <a:srgbClr val="A2A2A2"/>
          </a:solidFill>
        </p:spPr>
        <p:txBody>
          <a:bodyPr wrap="square" lIns="0" tIns="0" rIns="0" bIns="0" rtlCol="0"/>
          <a:lstStyle/>
          <a:p>
            <a:endParaRPr sz="1350"/>
          </a:p>
        </p:txBody>
      </p:sp>
      <p:sp>
        <p:nvSpPr>
          <p:cNvPr id="22" name="object 22"/>
          <p:cNvSpPr/>
          <p:nvPr/>
        </p:nvSpPr>
        <p:spPr>
          <a:xfrm>
            <a:off x="4627816" y="2161698"/>
            <a:ext cx="211931" cy="590550"/>
          </a:xfrm>
          <a:custGeom>
            <a:avLst/>
            <a:gdLst/>
            <a:ahLst/>
            <a:cxnLst/>
            <a:rect l="l" t="t" r="r" b="b"/>
            <a:pathLst>
              <a:path w="282575" h="787400">
                <a:moveTo>
                  <a:pt x="183006" y="0"/>
                </a:moveTo>
                <a:lnTo>
                  <a:pt x="282575" y="0"/>
                </a:lnTo>
                <a:lnTo>
                  <a:pt x="282575" y="787019"/>
                </a:lnTo>
                <a:lnTo>
                  <a:pt x="159512" y="787019"/>
                </a:lnTo>
                <a:lnTo>
                  <a:pt x="159512" y="220472"/>
                </a:lnTo>
                <a:lnTo>
                  <a:pt x="123676" y="256667"/>
                </a:lnTo>
                <a:lnTo>
                  <a:pt x="85137" y="287718"/>
                </a:lnTo>
                <a:lnTo>
                  <a:pt x="43908" y="313626"/>
                </a:lnTo>
                <a:lnTo>
                  <a:pt x="0" y="334390"/>
                </a:lnTo>
                <a:lnTo>
                  <a:pt x="0" y="197993"/>
                </a:lnTo>
                <a:lnTo>
                  <a:pt x="25935" y="185543"/>
                </a:lnTo>
                <a:lnTo>
                  <a:pt x="52324" y="168973"/>
                </a:lnTo>
                <a:lnTo>
                  <a:pt x="106552" y="123571"/>
                </a:lnTo>
                <a:lnTo>
                  <a:pt x="153209" y="65833"/>
                </a:lnTo>
                <a:lnTo>
                  <a:pt x="170221" y="33934"/>
                </a:lnTo>
                <a:lnTo>
                  <a:pt x="183006" y="0"/>
                </a:lnTo>
                <a:close/>
              </a:path>
            </a:pathLst>
          </a:custGeom>
          <a:ln w="57912">
            <a:solidFill>
              <a:srgbClr val="FFFFFF"/>
            </a:solidFill>
          </a:ln>
        </p:spPr>
        <p:txBody>
          <a:bodyPr wrap="square" lIns="0" tIns="0" rIns="0" bIns="0" rtlCol="0"/>
          <a:lstStyle/>
          <a:p>
            <a:endParaRPr sz="1350"/>
          </a:p>
        </p:txBody>
      </p:sp>
      <p:sp>
        <p:nvSpPr>
          <p:cNvPr id="23" name="object 23"/>
          <p:cNvSpPr/>
          <p:nvPr/>
        </p:nvSpPr>
        <p:spPr>
          <a:xfrm>
            <a:off x="5346953" y="2932937"/>
            <a:ext cx="1804797" cy="1803654"/>
          </a:xfrm>
          <a:prstGeom prst="rect">
            <a:avLst/>
          </a:prstGeom>
          <a:blipFill>
            <a:blip r:embed="rId5" cstate="print"/>
            <a:stretch>
              <a:fillRect/>
            </a:stretch>
          </a:blipFill>
        </p:spPr>
        <p:txBody>
          <a:bodyPr wrap="square" lIns="0" tIns="0" rIns="0" bIns="0" rtlCol="0"/>
          <a:lstStyle/>
          <a:p>
            <a:endParaRPr sz="1350"/>
          </a:p>
        </p:txBody>
      </p:sp>
      <p:sp>
        <p:nvSpPr>
          <p:cNvPr id="24" name="object 24"/>
          <p:cNvSpPr/>
          <p:nvPr/>
        </p:nvSpPr>
        <p:spPr>
          <a:xfrm>
            <a:off x="5529833" y="3294126"/>
            <a:ext cx="1439037" cy="1223009"/>
          </a:xfrm>
          <a:prstGeom prst="rect">
            <a:avLst/>
          </a:prstGeom>
          <a:blipFill>
            <a:blip r:embed="rId6" cstate="print"/>
            <a:stretch>
              <a:fillRect/>
            </a:stretch>
          </a:blipFill>
        </p:spPr>
        <p:txBody>
          <a:bodyPr wrap="square" lIns="0" tIns="0" rIns="0" bIns="0" rtlCol="0"/>
          <a:lstStyle/>
          <a:p>
            <a:endParaRPr sz="1350"/>
          </a:p>
        </p:txBody>
      </p:sp>
      <p:sp>
        <p:nvSpPr>
          <p:cNvPr id="25" name="object 25"/>
          <p:cNvSpPr/>
          <p:nvPr/>
        </p:nvSpPr>
        <p:spPr>
          <a:xfrm>
            <a:off x="5465826" y="3060954"/>
            <a:ext cx="1567339" cy="1565910"/>
          </a:xfrm>
          <a:custGeom>
            <a:avLst/>
            <a:gdLst/>
            <a:ahLst/>
            <a:cxnLst/>
            <a:rect l="l" t="t" r="r" b="b"/>
            <a:pathLst>
              <a:path w="2089784" h="2087879">
                <a:moveTo>
                  <a:pt x="1044701" y="0"/>
                </a:moveTo>
                <a:lnTo>
                  <a:pt x="996882" y="1074"/>
                </a:lnTo>
                <a:lnTo>
                  <a:pt x="949614" y="4265"/>
                </a:lnTo>
                <a:lnTo>
                  <a:pt x="902944" y="9529"/>
                </a:lnTo>
                <a:lnTo>
                  <a:pt x="856918" y="16818"/>
                </a:lnTo>
                <a:lnTo>
                  <a:pt x="811582" y="26086"/>
                </a:lnTo>
                <a:lnTo>
                  <a:pt x="766982" y="37288"/>
                </a:lnTo>
                <a:lnTo>
                  <a:pt x="723165" y="50377"/>
                </a:lnTo>
                <a:lnTo>
                  <a:pt x="680176" y="65308"/>
                </a:lnTo>
                <a:lnTo>
                  <a:pt x="638061" y="82034"/>
                </a:lnTo>
                <a:lnTo>
                  <a:pt x="596867" y="100509"/>
                </a:lnTo>
                <a:lnTo>
                  <a:pt x="556640" y="120687"/>
                </a:lnTo>
                <a:lnTo>
                  <a:pt x="517426" y="142522"/>
                </a:lnTo>
                <a:lnTo>
                  <a:pt x="479270" y="165968"/>
                </a:lnTo>
                <a:lnTo>
                  <a:pt x="442220" y="190979"/>
                </a:lnTo>
                <a:lnTo>
                  <a:pt x="406320" y="217509"/>
                </a:lnTo>
                <a:lnTo>
                  <a:pt x="371618" y="245512"/>
                </a:lnTo>
                <a:lnTo>
                  <a:pt x="338159" y="274942"/>
                </a:lnTo>
                <a:lnTo>
                  <a:pt x="305990" y="305752"/>
                </a:lnTo>
                <a:lnTo>
                  <a:pt x="275156" y="337897"/>
                </a:lnTo>
                <a:lnTo>
                  <a:pt x="245704" y="371331"/>
                </a:lnTo>
                <a:lnTo>
                  <a:pt x="217680" y="406007"/>
                </a:lnTo>
                <a:lnTo>
                  <a:pt x="191129" y="441880"/>
                </a:lnTo>
                <a:lnTo>
                  <a:pt x="166099" y="478903"/>
                </a:lnTo>
                <a:lnTo>
                  <a:pt x="142635" y="517031"/>
                </a:lnTo>
                <a:lnTo>
                  <a:pt x="120782" y="556217"/>
                </a:lnTo>
                <a:lnTo>
                  <a:pt x="100589" y="596415"/>
                </a:lnTo>
                <a:lnTo>
                  <a:pt x="82099" y="637579"/>
                </a:lnTo>
                <a:lnTo>
                  <a:pt x="65360" y="679664"/>
                </a:lnTo>
                <a:lnTo>
                  <a:pt x="50418" y="722622"/>
                </a:lnTo>
                <a:lnTo>
                  <a:pt x="37318" y="766409"/>
                </a:lnTo>
                <a:lnTo>
                  <a:pt x="26107" y="810978"/>
                </a:lnTo>
                <a:lnTo>
                  <a:pt x="16831" y="856283"/>
                </a:lnTo>
                <a:lnTo>
                  <a:pt x="9537" y="902277"/>
                </a:lnTo>
                <a:lnTo>
                  <a:pt x="4269" y="948916"/>
                </a:lnTo>
                <a:lnTo>
                  <a:pt x="1075" y="996152"/>
                </a:lnTo>
                <a:lnTo>
                  <a:pt x="0" y="1043939"/>
                </a:lnTo>
                <a:lnTo>
                  <a:pt x="1075" y="1091727"/>
                </a:lnTo>
                <a:lnTo>
                  <a:pt x="4269" y="1138963"/>
                </a:lnTo>
                <a:lnTo>
                  <a:pt x="9537" y="1185602"/>
                </a:lnTo>
                <a:lnTo>
                  <a:pt x="16831" y="1231596"/>
                </a:lnTo>
                <a:lnTo>
                  <a:pt x="26107" y="1276901"/>
                </a:lnTo>
                <a:lnTo>
                  <a:pt x="37318" y="1321470"/>
                </a:lnTo>
                <a:lnTo>
                  <a:pt x="50418" y="1365257"/>
                </a:lnTo>
                <a:lnTo>
                  <a:pt x="65360" y="1408215"/>
                </a:lnTo>
                <a:lnTo>
                  <a:pt x="82099" y="1450300"/>
                </a:lnTo>
                <a:lnTo>
                  <a:pt x="100589" y="1491464"/>
                </a:lnTo>
                <a:lnTo>
                  <a:pt x="120782" y="1531662"/>
                </a:lnTo>
                <a:lnTo>
                  <a:pt x="142635" y="1570848"/>
                </a:lnTo>
                <a:lnTo>
                  <a:pt x="166099" y="1608976"/>
                </a:lnTo>
                <a:lnTo>
                  <a:pt x="191129" y="1645999"/>
                </a:lnTo>
                <a:lnTo>
                  <a:pt x="217680" y="1681872"/>
                </a:lnTo>
                <a:lnTo>
                  <a:pt x="245704" y="1716548"/>
                </a:lnTo>
                <a:lnTo>
                  <a:pt x="275156" y="1749982"/>
                </a:lnTo>
                <a:lnTo>
                  <a:pt x="305990" y="1782127"/>
                </a:lnTo>
                <a:lnTo>
                  <a:pt x="338159" y="1812937"/>
                </a:lnTo>
                <a:lnTo>
                  <a:pt x="371618" y="1842367"/>
                </a:lnTo>
                <a:lnTo>
                  <a:pt x="406320" y="1870370"/>
                </a:lnTo>
                <a:lnTo>
                  <a:pt x="442220" y="1896900"/>
                </a:lnTo>
                <a:lnTo>
                  <a:pt x="479270" y="1921911"/>
                </a:lnTo>
                <a:lnTo>
                  <a:pt x="517426" y="1945357"/>
                </a:lnTo>
                <a:lnTo>
                  <a:pt x="556640" y="1967192"/>
                </a:lnTo>
                <a:lnTo>
                  <a:pt x="596867" y="1987370"/>
                </a:lnTo>
                <a:lnTo>
                  <a:pt x="638061" y="2005845"/>
                </a:lnTo>
                <a:lnTo>
                  <a:pt x="680176" y="2022571"/>
                </a:lnTo>
                <a:lnTo>
                  <a:pt x="723165" y="2037502"/>
                </a:lnTo>
                <a:lnTo>
                  <a:pt x="766982" y="2050591"/>
                </a:lnTo>
                <a:lnTo>
                  <a:pt x="811582" y="2061793"/>
                </a:lnTo>
                <a:lnTo>
                  <a:pt x="856918" y="2071061"/>
                </a:lnTo>
                <a:lnTo>
                  <a:pt x="902944" y="2078350"/>
                </a:lnTo>
                <a:lnTo>
                  <a:pt x="949614" y="2083614"/>
                </a:lnTo>
                <a:lnTo>
                  <a:pt x="996882" y="2086805"/>
                </a:lnTo>
                <a:lnTo>
                  <a:pt x="1044701" y="2087879"/>
                </a:lnTo>
                <a:lnTo>
                  <a:pt x="1092521" y="2086805"/>
                </a:lnTo>
                <a:lnTo>
                  <a:pt x="1139789" y="2083614"/>
                </a:lnTo>
                <a:lnTo>
                  <a:pt x="1186459" y="2078350"/>
                </a:lnTo>
                <a:lnTo>
                  <a:pt x="1232485" y="2071061"/>
                </a:lnTo>
                <a:lnTo>
                  <a:pt x="1277821" y="2061793"/>
                </a:lnTo>
                <a:lnTo>
                  <a:pt x="1322421" y="2050591"/>
                </a:lnTo>
                <a:lnTo>
                  <a:pt x="1366238" y="2037502"/>
                </a:lnTo>
                <a:lnTo>
                  <a:pt x="1409227" y="2022571"/>
                </a:lnTo>
                <a:lnTo>
                  <a:pt x="1451342" y="2005845"/>
                </a:lnTo>
                <a:lnTo>
                  <a:pt x="1492536" y="1987370"/>
                </a:lnTo>
                <a:lnTo>
                  <a:pt x="1532763" y="1967192"/>
                </a:lnTo>
                <a:lnTo>
                  <a:pt x="1571977" y="1945357"/>
                </a:lnTo>
                <a:lnTo>
                  <a:pt x="1610133" y="1921911"/>
                </a:lnTo>
                <a:lnTo>
                  <a:pt x="1647183" y="1896900"/>
                </a:lnTo>
                <a:lnTo>
                  <a:pt x="1683083" y="1870370"/>
                </a:lnTo>
                <a:lnTo>
                  <a:pt x="1717785" y="1842367"/>
                </a:lnTo>
                <a:lnTo>
                  <a:pt x="1751244" y="1812937"/>
                </a:lnTo>
                <a:lnTo>
                  <a:pt x="1783413" y="1782127"/>
                </a:lnTo>
                <a:lnTo>
                  <a:pt x="1814247" y="1749982"/>
                </a:lnTo>
                <a:lnTo>
                  <a:pt x="1843699" y="1716548"/>
                </a:lnTo>
                <a:lnTo>
                  <a:pt x="1871723" y="1681872"/>
                </a:lnTo>
                <a:lnTo>
                  <a:pt x="1898274" y="1645999"/>
                </a:lnTo>
                <a:lnTo>
                  <a:pt x="1923304" y="1608976"/>
                </a:lnTo>
                <a:lnTo>
                  <a:pt x="1946768" y="1570848"/>
                </a:lnTo>
                <a:lnTo>
                  <a:pt x="1968621" y="1531662"/>
                </a:lnTo>
                <a:lnTo>
                  <a:pt x="1988814" y="1491464"/>
                </a:lnTo>
                <a:lnTo>
                  <a:pt x="2007304" y="1450300"/>
                </a:lnTo>
                <a:lnTo>
                  <a:pt x="2024043" y="1408215"/>
                </a:lnTo>
                <a:lnTo>
                  <a:pt x="2038985" y="1365257"/>
                </a:lnTo>
                <a:lnTo>
                  <a:pt x="2052085" y="1321470"/>
                </a:lnTo>
                <a:lnTo>
                  <a:pt x="2063296" y="1276901"/>
                </a:lnTo>
                <a:lnTo>
                  <a:pt x="2072572" y="1231596"/>
                </a:lnTo>
                <a:lnTo>
                  <a:pt x="2079866" y="1185602"/>
                </a:lnTo>
                <a:lnTo>
                  <a:pt x="2085134" y="1138963"/>
                </a:lnTo>
                <a:lnTo>
                  <a:pt x="2088328" y="1091727"/>
                </a:lnTo>
                <a:lnTo>
                  <a:pt x="2089403" y="1043939"/>
                </a:lnTo>
                <a:lnTo>
                  <a:pt x="2088328" y="996152"/>
                </a:lnTo>
                <a:lnTo>
                  <a:pt x="2085134" y="948916"/>
                </a:lnTo>
                <a:lnTo>
                  <a:pt x="2079866" y="902277"/>
                </a:lnTo>
                <a:lnTo>
                  <a:pt x="2072572" y="856283"/>
                </a:lnTo>
                <a:lnTo>
                  <a:pt x="2063296" y="810978"/>
                </a:lnTo>
                <a:lnTo>
                  <a:pt x="2052085" y="766409"/>
                </a:lnTo>
                <a:lnTo>
                  <a:pt x="2038985" y="722622"/>
                </a:lnTo>
                <a:lnTo>
                  <a:pt x="2024043" y="679664"/>
                </a:lnTo>
                <a:lnTo>
                  <a:pt x="2007304" y="637579"/>
                </a:lnTo>
                <a:lnTo>
                  <a:pt x="1988814" y="596415"/>
                </a:lnTo>
                <a:lnTo>
                  <a:pt x="1968621" y="556217"/>
                </a:lnTo>
                <a:lnTo>
                  <a:pt x="1946768" y="517031"/>
                </a:lnTo>
                <a:lnTo>
                  <a:pt x="1923304" y="478903"/>
                </a:lnTo>
                <a:lnTo>
                  <a:pt x="1898274" y="441880"/>
                </a:lnTo>
                <a:lnTo>
                  <a:pt x="1871723" y="406007"/>
                </a:lnTo>
                <a:lnTo>
                  <a:pt x="1843699" y="371331"/>
                </a:lnTo>
                <a:lnTo>
                  <a:pt x="1814247" y="337897"/>
                </a:lnTo>
                <a:lnTo>
                  <a:pt x="1783413" y="305752"/>
                </a:lnTo>
                <a:lnTo>
                  <a:pt x="1751244" y="274942"/>
                </a:lnTo>
                <a:lnTo>
                  <a:pt x="1717785" y="245512"/>
                </a:lnTo>
                <a:lnTo>
                  <a:pt x="1683083" y="217509"/>
                </a:lnTo>
                <a:lnTo>
                  <a:pt x="1647183" y="190979"/>
                </a:lnTo>
                <a:lnTo>
                  <a:pt x="1610133" y="165968"/>
                </a:lnTo>
                <a:lnTo>
                  <a:pt x="1571977" y="142522"/>
                </a:lnTo>
                <a:lnTo>
                  <a:pt x="1532763" y="120687"/>
                </a:lnTo>
                <a:lnTo>
                  <a:pt x="1492536" y="100509"/>
                </a:lnTo>
                <a:lnTo>
                  <a:pt x="1451342" y="82034"/>
                </a:lnTo>
                <a:lnTo>
                  <a:pt x="1409227" y="65308"/>
                </a:lnTo>
                <a:lnTo>
                  <a:pt x="1366238" y="50377"/>
                </a:lnTo>
                <a:lnTo>
                  <a:pt x="1322421" y="37288"/>
                </a:lnTo>
                <a:lnTo>
                  <a:pt x="1277821" y="26086"/>
                </a:lnTo>
                <a:lnTo>
                  <a:pt x="1232485" y="16818"/>
                </a:lnTo>
                <a:lnTo>
                  <a:pt x="1186459" y="9529"/>
                </a:lnTo>
                <a:lnTo>
                  <a:pt x="1139789" y="4265"/>
                </a:lnTo>
                <a:lnTo>
                  <a:pt x="1092521" y="1074"/>
                </a:lnTo>
                <a:lnTo>
                  <a:pt x="1044701" y="0"/>
                </a:lnTo>
                <a:close/>
              </a:path>
            </a:pathLst>
          </a:custGeom>
          <a:solidFill>
            <a:srgbClr val="EA5B57"/>
          </a:solidFill>
        </p:spPr>
        <p:txBody>
          <a:bodyPr wrap="square" lIns="0" tIns="0" rIns="0" bIns="0" rtlCol="0"/>
          <a:lstStyle/>
          <a:p>
            <a:endParaRPr sz="1350"/>
          </a:p>
        </p:txBody>
      </p:sp>
      <p:sp>
        <p:nvSpPr>
          <p:cNvPr id="26" name="object 26"/>
          <p:cNvSpPr/>
          <p:nvPr/>
        </p:nvSpPr>
        <p:spPr>
          <a:xfrm>
            <a:off x="5465826" y="3060954"/>
            <a:ext cx="1567339" cy="1565910"/>
          </a:xfrm>
          <a:custGeom>
            <a:avLst/>
            <a:gdLst/>
            <a:ahLst/>
            <a:cxnLst/>
            <a:rect l="l" t="t" r="r" b="b"/>
            <a:pathLst>
              <a:path w="2089784" h="2087879">
                <a:moveTo>
                  <a:pt x="0" y="1043939"/>
                </a:moveTo>
                <a:lnTo>
                  <a:pt x="1075" y="996152"/>
                </a:lnTo>
                <a:lnTo>
                  <a:pt x="4269" y="948916"/>
                </a:lnTo>
                <a:lnTo>
                  <a:pt x="9537" y="902277"/>
                </a:lnTo>
                <a:lnTo>
                  <a:pt x="16831" y="856283"/>
                </a:lnTo>
                <a:lnTo>
                  <a:pt x="26107" y="810978"/>
                </a:lnTo>
                <a:lnTo>
                  <a:pt x="37318" y="766409"/>
                </a:lnTo>
                <a:lnTo>
                  <a:pt x="50418" y="722622"/>
                </a:lnTo>
                <a:lnTo>
                  <a:pt x="65360" y="679664"/>
                </a:lnTo>
                <a:lnTo>
                  <a:pt x="82099" y="637579"/>
                </a:lnTo>
                <a:lnTo>
                  <a:pt x="100589" y="596415"/>
                </a:lnTo>
                <a:lnTo>
                  <a:pt x="120782" y="556217"/>
                </a:lnTo>
                <a:lnTo>
                  <a:pt x="142635" y="517031"/>
                </a:lnTo>
                <a:lnTo>
                  <a:pt x="166099" y="478903"/>
                </a:lnTo>
                <a:lnTo>
                  <a:pt x="191129" y="441880"/>
                </a:lnTo>
                <a:lnTo>
                  <a:pt x="217680" y="406007"/>
                </a:lnTo>
                <a:lnTo>
                  <a:pt x="245704" y="371331"/>
                </a:lnTo>
                <a:lnTo>
                  <a:pt x="275156" y="337897"/>
                </a:lnTo>
                <a:lnTo>
                  <a:pt x="305990" y="305752"/>
                </a:lnTo>
                <a:lnTo>
                  <a:pt x="338159" y="274942"/>
                </a:lnTo>
                <a:lnTo>
                  <a:pt x="371618" y="245512"/>
                </a:lnTo>
                <a:lnTo>
                  <a:pt x="406320" y="217509"/>
                </a:lnTo>
                <a:lnTo>
                  <a:pt x="442220" y="190979"/>
                </a:lnTo>
                <a:lnTo>
                  <a:pt x="479270" y="165968"/>
                </a:lnTo>
                <a:lnTo>
                  <a:pt x="517426" y="142522"/>
                </a:lnTo>
                <a:lnTo>
                  <a:pt x="556640" y="120687"/>
                </a:lnTo>
                <a:lnTo>
                  <a:pt x="596867" y="100509"/>
                </a:lnTo>
                <a:lnTo>
                  <a:pt x="638061" y="82034"/>
                </a:lnTo>
                <a:lnTo>
                  <a:pt x="680176" y="65308"/>
                </a:lnTo>
                <a:lnTo>
                  <a:pt x="723165" y="50377"/>
                </a:lnTo>
                <a:lnTo>
                  <a:pt x="766982" y="37288"/>
                </a:lnTo>
                <a:lnTo>
                  <a:pt x="811582" y="26086"/>
                </a:lnTo>
                <a:lnTo>
                  <a:pt x="856918" y="16818"/>
                </a:lnTo>
                <a:lnTo>
                  <a:pt x="902944" y="9529"/>
                </a:lnTo>
                <a:lnTo>
                  <a:pt x="949614" y="4265"/>
                </a:lnTo>
                <a:lnTo>
                  <a:pt x="996882" y="1074"/>
                </a:lnTo>
                <a:lnTo>
                  <a:pt x="1044701" y="0"/>
                </a:lnTo>
                <a:lnTo>
                  <a:pt x="1092521" y="1074"/>
                </a:lnTo>
                <a:lnTo>
                  <a:pt x="1139789" y="4265"/>
                </a:lnTo>
                <a:lnTo>
                  <a:pt x="1186459" y="9529"/>
                </a:lnTo>
                <a:lnTo>
                  <a:pt x="1232485" y="16818"/>
                </a:lnTo>
                <a:lnTo>
                  <a:pt x="1277821" y="26086"/>
                </a:lnTo>
                <a:lnTo>
                  <a:pt x="1322421" y="37288"/>
                </a:lnTo>
                <a:lnTo>
                  <a:pt x="1366238" y="50377"/>
                </a:lnTo>
                <a:lnTo>
                  <a:pt x="1409227" y="65308"/>
                </a:lnTo>
                <a:lnTo>
                  <a:pt x="1451342" y="82034"/>
                </a:lnTo>
                <a:lnTo>
                  <a:pt x="1492536" y="100509"/>
                </a:lnTo>
                <a:lnTo>
                  <a:pt x="1532763" y="120687"/>
                </a:lnTo>
                <a:lnTo>
                  <a:pt x="1571977" y="142522"/>
                </a:lnTo>
                <a:lnTo>
                  <a:pt x="1610133" y="165968"/>
                </a:lnTo>
                <a:lnTo>
                  <a:pt x="1647183" y="190979"/>
                </a:lnTo>
                <a:lnTo>
                  <a:pt x="1683083" y="217509"/>
                </a:lnTo>
                <a:lnTo>
                  <a:pt x="1717785" y="245512"/>
                </a:lnTo>
                <a:lnTo>
                  <a:pt x="1751244" y="274942"/>
                </a:lnTo>
                <a:lnTo>
                  <a:pt x="1783413" y="305752"/>
                </a:lnTo>
                <a:lnTo>
                  <a:pt x="1814247" y="337897"/>
                </a:lnTo>
                <a:lnTo>
                  <a:pt x="1843699" y="371331"/>
                </a:lnTo>
                <a:lnTo>
                  <a:pt x="1871723" y="406007"/>
                </a:lnTo>
                <a:lnTo>
                  <a:pt x="1898274" y="441880"/>
                </a:lnTo>
                <a:lnTo>
                  <a:pt x="1923304" y="478903"/>
                </a:lnTo>
                <a:lnTo>
                  <a:pt x="1946768" y="517031"/>
                </a:lnTo>
                <a:lnTo>
                  <a:pt x="1968621" y="556217"/>
                </a:lnTo>
                <a:lnTo>
                  <a:pt x="1988814" y="596415"/>
                </a:lnTo>
                <a:lnTo>
                  <a:pt x="2007304" y="637579"/>
                </a:lnTo>
                <a:lnTo>
                  <a:pt x="2024043" y="679664"/>
                </a:lnTo>
                <a:lnTo>
                  <a:pt x="2038985" y="722622"/>
                </a:lnTo>
                <a:lnTo>
                  <a:pt x="2052085" y="766409"/>
                </a:lnTo>
                <a:lnTo>
                  <a:pt x="2063296" y="810978"/>
                </a:lnTo>
                <a:lnTo>
                  <a:pt x="2072572" y="856283"/>
                </a:lnTo>
                <a:lnTo>
                  <a:pt x="2079866" y="902277"/>
                </a:lnTo>
                <a:lnTo>
                  <a:pt x="2085134" y="948916"/>
                </a:lnTo>
                <a:lnTo>
                  <a:pt x="2088328" y="996152"/>
                </a:lnTo>
                <a:lnTo>
                  <a:pt x="2089403" y="1043939"/>
                </a:lnTo>
                <a:lnTo>
                  <a:pt x="2088328" y="1091727"/>
                </a:lnTo>
                <a:lnTo>
                  <a:pt x="2085134" y="1138963"/>
                </a:lnTo>
                <a:lnTo>
                  <a:pt x="2079866" y="1185602"/>
                </a:lnTo>
                <a:lnTo>
                  <a:pt x="2072572" y="1231596"/>
                </a:lnTo>
                <a:lnTo>
                  <a:pt x="2063296" y="1276901"/>
                </a:lnTo>
                <a:lnTo>
                  <a:pt x="2052085" y="1321470"/>
                </a:lnTo>
                <a:lnTo>
                  <a:pt x="2038985" y="1365257"/>
                </a:lnTo>
                <a:lnTo>
                  <a:pt x="2024043" y="1408215"/>
                </a:lnTo>
                <a:lnTo>
                  <a:pt x="2007304" y="1450300"/>
                </a:lnTo>
                <a:lnTo>
                  <a:pt x="1988814" y="1491464"/>
                </a:lnTo>
                <a:lnTo>
                  <a:pt x="1968621" y="1531662"/>
                </a:lnTo>
                <a:lnTo>
                  <a:pt x="1946768" y="1570848"/>
                </a:lnTo>
                <a:lnTo>
                  <a:pt x="1923304" y="1608976"/>
                </a:lnTo>
                <a:lnTo>
                  <a:pt x="1898274" y="1645999"/>
                </a:lnTo>
                <a:lnTo>
                  <a:pt x="1871723" y="1681872"/>
                </a:lnTo>
                <a:lnTo>
                  <a:pt x="1843699" y="1716548"/>
                </a:lnTo>
                <a:lnTo>
                  <a:pt x="1814247" y="1749982"/>
                </a:lnTo>
                <a:lnTo>
                  <a:pt x="1783413" y="1782127"/>
                </a:lnTo>
                <a:lnTo>
                  <a:pt x="1751244" y="1812937"/>
                </a:lnTo>
                <a:lnTo>
                  <a:pt x="1717785" y="1842367"/>
                </a:lnTo>
                <a:lnTo>
                  <a:pt x="1683083" y="1870370"/>
                </a:lnTo>
                <a:lnTo>
                  <a:pt x="1647183" y="1896900"/>
                </a:lnTo>
                <a:lnTo>
                  <a:pt x="1610133" y="1921911"/>
                </a:lnTo>
                <a:lnTo>
                  <a:pt x="1571977" y="1945357"/>
                </a:lnTo>
                <a:lnTo>
                  <a:pt x="1532763" y="1967192"/>
                </a:lnTo>
                <a:lnTo>
                  <a:pt x="1492536" y="1987370"/>
                </a:lnTo>
                <a:lnTo>
                  <a:pt x="1451342" y="2005845"/>
                </a:lnTo>
                <a:lnTo>
                  <a:pt x="1409227" y="2022571"/>
                </a:lnTo>
                <a:lnTo>
                  <a:pt x="1366238" y="2037502"/>
                </a:lnTo>
                <a:lnTo>
                  <a:pt x="1322421" y="2050591"/>
                </a:lnTo>
                <a:lnTo>
                  <a:pt x="1277821" y="2061793"/>
                </a:lnTo>
                <a:lnTo>
                  <a:pt x="1232485" y="2071061"/>
                </a:lnTo>
                <a:lnTo>
                  <a:pt x="1186459" y="2078350"/>
                </a:lnTo>
                <a:lnTo>
                  <a:pt x="1139789" y="2083614"/>
                </a:lnTo>
                <a:lnTo>
                  <a:pt x="1092521" y="2086805"/>
                </a:lnTo>
                <a:lnTo>
                  <a:pt x="1044701" y="2087879"/>
                </a:lnTo>
                <a:lnTo>
                  <a:pt x="996882" y="2086805"/>
                </a:lnTo>
                <a:lnTo>
                  <a:pt x="949614" y="2083614"/>
                </a:lnTo>
                <a:lnTo>
                  <a:pt x="902944" y="2078350"/>
                </a:lnTo>
                <a:lnTo>
                  <a:pt x="856918" y="2071061"/>
                </a:lnTo>
                <a:lnTo>
                  <a:pt x="811582" y="2061793"/>
                </a:lnTo>
                <a:lnTo>
                  <a:pt x="766982" y="2050591"/>
                </a:lnTo>
                <a:lnTo>
                  <a:pt x="723165" y="2037502"/>
                </a:lnTo>
                <a:lnTo>
                  <a:pt x="680176" y="2022571"/>
                </a:lnTo>
                <a:lnTo>
                  <a:pt x="638061" y="2005845"/>
                </a:lnTo>
                <a:lnTo>
                  <a:pt x="596867" y="1987370"/>
                </a:lnTo>
                <a:lnTo>
                  <a:pt x="556640" y="1967192"/>
                </a:lnTo>
                <a:lnTo>
                  <a:pt x="517426" y="1945357"/>
                </a:lnTo>
                <a:lnTo>
                  <a:pt x="479270" y="1921911"/>
                </a:lnTo>
                <a:lnTo>
                  <a:pt x="442220" y="1896900"/>
                </a:lnTo>
                <a:lnTo>
                  <a:pt x="406320" y="1870370"/>
                </a:lnTo>
                <a:lnTo>
                  <a:pt x="371618" y="1842367"/>
                </a:lnTo>
                <a:lnTo>
                  <a:pt x="338159" y="1812937"/>
                </a:lnTo>
                <a:lnTo>
                  <a:pt x="305990" y="1782127"/>
                </a:lnTo>
                <a:lnTo>
                  <a:pt x="275156" y="1749982"/>
                </a:lnTo>
                <a:lnTo>
                  <a:pt x="245704" y="1716548"/>
                </a:lnTo>
                <a:lnTo>
                  <a:pt x="217680" y="1681872"/>
                </a:lnTo>
                <a:lnTo>
                  <a:pt x="191129" y="1645999"/>
                </a:lnTo>
                <a:lnTo>
                  <a:pt x="166099" y="1608976"/>
                </a:lnTo>
                <a:lnTo>
                  <a:pt x="142635" y="1570848"/>
                </a:lnTo>
                <a:lnTo>
                  <a:pt x="120782" y="1531662"/>
                </a:lnTo>
                <a:lnTo>
                  <a:pt x="100589" y="1491464"/>
                </a:lnTo>
                <a:lnTo>
                  <a:pt x="82099" y="1450300"/>
                </a:lnTo>
                <a:lnTo>
                  <a:pt x="65360" y="1408215"/>
                </a:lnTo>
                <a:lnTo>
                  <a:pt x="50418" y="1365257"/>
                </a:lnTo>
                <a:lnTo>
                  <a:pt x="37318" y="1321470"/>
                </a:lnTo>
                <a:lnTo>
                  <a:pt x="26107" y="1276901"/>
                </a:lnTo>
                <a:lnTo>
                  <a:pt x="16831" y="1231596"/>
                </a:lnTo>
                <a:lnTo>
                  <a:pt x="9537" y="1185602"/>
                </a:lnTo>
                <a:lnTo>
                  <a:pt x="4269" y="1138963"/>
                </a:lnTo>
                <a:lnTo>
                  <a:pt x="1075" y="1091727"/>
                </a:lnTo>
                <a:lnTo>
                  <a:pt x="0" y="1043939"/>
                </a:lnTo>
                <a:close/>
              </a:path>
            </a:pathLst>
          </a:custGeom>
          <a:ln w="57912">
            <a:solidFill>
              <a:srgbClr val="FFFFFF"/>
            </a:solidFill>
          </a:ln>
        </p:spPr>
        <p:txBody>
          <a:bodyPr wrap="square" lIns="0" tIns="0" rIns="0" bIns="0" rtlCol="0"/>
          <a:lstStyle/>
          <a:p>
            <a:endParaRPr sz="1350"/>
          </a:p>
        </p:txBody>
      </p:sp>
      <p:sp>
        <p:nvSpPr>
          <p:cNvPr id="27" name="object 27"/>
          <p:cNvSpPr txBox="1"/>
          <p:nvPr/>
        </p:nvSpPr>
        <p:spPr>
          <a:xfrm>
            <a:off x="5755291" y="3445573"/>
            <a:ext cx="989171" cy="840615"/>
          </a:xfrm>
          <a:prstGeom prst="rect">
            <a:avLst/>
          </a:prstGeom>
        </p:spPr>
        <p:txBody>
          <a:bodyPr vert="horz" wrap="square" lIns="0" tIns="9525" rIns="0" bIns="0" rtlCol="0">
            <a:spAutoFit/>
          </a:bodyPr>
          <a:lstStyle/>
          <a:p>
            <a:pPr marL="9049" marR="3810" indent="-476" algn="ctr">
              <a:spcBef>
                <a:spcPts val="75"/>
              </a:spcBef>
            </a:pPr>
            <a:r>
              <a:rPr spc="-19" dirty="0">
                <a:solidFill>
                  <a:srgbClr val="FFFFFF"/>
                </a:solidFill>
                <a:latin typeface="Arial"/>
                <a:cs typeface="Arial"/>
              </a:rPr>
              <a:t>Mall  </a:t>
            </a:r>
            <a:r>
              <a:rPr spc="-34" dirty="0">
                <a:solidFill>
                  <a:srgbClr val="FFFFFF"/>
                </a:solidFill>
                <a:latin typeface="Arial"/>
                <a:cs typeface="Arial"/>
              </a:rPr>
              <a:t>Intercept  </a:t>
            </a:r>
            <a:r>
              <a:rPr spc="-49" dirty="0">
                <a:solidFill>
                  <a:srgbClr val="FFFFFF"/>
                </a:solidFill>
                <a:latin typeface="Arial"/>
                <a:cs typeface="Arial"/>
              </a:rPr>
              <a:t>Interviews</a:t>
            </a:r>
            <a:endParaRPr dirty="0">
              <a:latin typeface="Arial"/>
              <a:cs typeface="Arial"/>
            </a:endParaRPr>
          </a:p>
        </p:txBody>
      </p:sp>
      <p:sp>
        <p:nvSpPr>
          <p:cNvPr id="28" name="object 28"/>
          <p:cNvSpPr/>
          <p:nvPr/>
        </p:nvSpPr>
        <p:spPr>
          <a:xfrm>
            <a:off x="6096762" y="2642617"/>
            <a:ext cx="456057" cy="723518"/>
          </a:xfrm>
          <a:prstGeom prst="rect">
            <a:avLst/>
          </a:prstGeom>
          <a:blipFill>
            <a:blip r:embed="rId7" cstate="print"/>
            <a:stretch>
              <a:fillRect/>
            </a:stretch>
          </a:blipFill>
        </p:spPr>
        <p:txBody>
          <a:bodyPr wrap="square" lIns="0" tIns="0" rIns="0" bIns="0" rtlCol="0"/>
          <a:lstStyle/>
          <a:p>
            <a:endParaRPr sz="1350"/>
          </a:p>
        </p:txBody>
      </p:sp>
      <p:sp>
        <p:nvSpPr>
          <p:cNvPr id="29" name="object 29"/>
          <p:cNvSpPr/>
          <p:nvPr/>
        </p:nvSpPr>
        <p:spPr>
          <a:xfrm>
            <a:off x="6162770" y="2741199"/>
            <a:ext cx="324326" cy="590550"/>
          </a:xfrm>
          <a:custGeom>
            <a:avLst/>
            <a:gdLst/>
            <a:ahLst/>
            <a:cxnLst/>
            <a:rect l="l" t="t" r="r" b="b"/>
            <a:pathLst>
              <a:path w="432434" h="787400">
                <a:moveTo>
                  <a:pt x="414401" y="124713"/>
                </a:moveTo>
                <a:lnTo>
                  <a:pt x="225298" y="124713"/>
                </a:lnTo>
                <a:lnTo>
                  <a:pt x="243137" y="126337"/>
                </a:lnTo>
                <a:lnTo>
                  <a:pt x="259143" y="131222"/>
                </a:lnTo>
                <a:lnTo>
                  <a:pt x="295824" y="165516"/>
                </a:lnTo>
                <a:lnTo>
                  <a:pt x="307306" y="204275"/>
                </a:lnTo>
                <a:lnTo>
                  <a:pt x="308737" y="228345"/>
                </a:lnTo>
                <a:lnTo>
                  <a:pt x="306998" y="252398"/>
                </a:lnTo>
                <a:lnTo>
                  <a:pt x="293092" y="300265"/>
                </a:lnTo>
                <a:lnTo>
                  <a:pt x="267662" y="344132"/>
                </a:lnTo>
                <a:lnTo>
                  <a:pt x="217612" y="406667"/>
                </a:lnTo>
                <a:lnTo>
                  <a:pt x="142458" y="493808"/>
                </a:lnTo>
                <a:lnTo>
                  <a:pt x="109433" y="534833"/>
                </a:lnTo>
                <a:lnTo>
                  <a:pt x="81772" y="572286"/>
                </a:lnTo>
                <a:lnTo>
                  <a:pt x="59476" y="606179"/>
                </a:lnTo>
                <a:lnTo>
                  <a:pt x="26592" y="672718"/>
                </a:lnTo>
                <a:lnTo>
                  <a:pt x="14176" y="709866"/>
                </a:lnTo>
                <a:lnTo>
                  <a:pt x="5308" y="747966"/>
                </a:lnTo>
                <a:lnTo>
                  <a:pt x="0" y="787018"/>
                </a:lnTo>
                <a:lnTo>
                  <a:pt x="432307" y="787018"/>
                </a:lnTo>
                <a:lnTo>
                  <a:pt x="432307" y="647445"/>
                </a:lnTo>
                <a:lnTo>
                  <a:pt x="187325" y="647445"/>
                </a:lnTo>
                <a:lnTo>
                  <a:pt x="192490" y="637184"/>
                </a:lnTo>
                <a:lnTo>
                  <a:pt x="223347" y="592141"/>
                </a:lnTo>
                <a:lnTo>
                  <a:pt x="260927" y="548048"/>
                </a:lnTo>
                <a:lnTo>
                  <a:pt x="287908" y="517525"/>
                </a:lnTo>
                <a:lnTo>
                  <a:pt x="317458" y="483516"/>
                </a:lnTo>
                <a:lnTo>
                  <a:pt x="342471" y="452723"/>
                </a:lnTo>
                <a:lnTo>
                  <a:pt x="378841" y="400684"/>
                </a:lnTo>
                <a:lnTo>
                  <a:pt x="402558" y="355076"/>
                </a:lnTo>
                <a:lnTo>
                  <a:pt x="419226" y="309752"/>
                </a:lnTo>
                <a:lnTo>
                  <a:pt x="429053" y="263858"/>
                </a:lnTo>
                <a:lnTo>
                  <a:pt x="432307" y="216534"/>
                </a:lnTo>
                <a:lnTo>
                  <a:pt x="429113" y="175246"/>
                </a:lnTo>
                <a:lnTo>
                  <a:pt x="419512" y="136350"/>
                </a:lnTo>
                <a:lnTo>
                  <a:pt x="414401" y="124713"/>
                </a:lnTo>
                <a:close/>
              </a:path>
              <a:path w="432434" h="787400">
                <a:moveTo>
                  <a:pt x="228473" y="0"/>
                </a:moveTo>
                <a:lnTo>
                  <a:pt x="184755" y="3502"/>
                </a:lnTo>
                <a:lnTo>
                  <a:pt x="145621" y="14017"/>
                </a:lnTo>
                <a:lnTo>
                  <a:pt x="111083" y="31557"/>
                </a:lnTo>
                <a:lnTo>
                  <a:pt x="81152" y="56133"/>
                </a:lnTo>
                <a:lnTo>
                  <a:pt x="56197" y="88209"/>
                </a:lnTo>
                <a:lnTo>
                  <a:pt x="36766" y="128238"/>
                </a:lnTo>
                <a:lnTo>
                  <a:pt x="22859" y="176220"/>
                </a:lnTo>
                <a:lnTo>
                  <a:pt x="14477" y="232155"/>
                </a:lnTo>
                <a:lnTo>
                  <a:pt x="137032" y="247141"/>
                </a:lnTo>
                <a:lnTo>
                  <a:pt x="144966" y="193561"/>
                </a:lnTo>
                <a:lnTo>
                  <a:pt x="162305" y="155305"/>
                </a:lnTo>
                <a:lnTo>
                  <a:pt x="189075" y="132359"/>
                </a:lnTo>
                <a:lnTo>
                  <a:pt x="225298" y="124713"/>
                </a:lnTo>
                <a:lnTo>
                  <a:pt x="414401" y="124713"/>
                </a:lnTo>
                <a:lnTo>
                  <a:pt x="403482" y="99859"/>
                </a:lnTo>
                <a:lnTo>
                  <a:pt x="381000" y="65786"/>
                </a:lnTo>
                <a:lnTo>
                  <a:pt x="352184" y="37022"/>
                </a:lnTo>
                <a:lnTo>
                  <a:pt x="317166" y="16462"/>
                </a:lnTo>
                <a:lnTo>
                  <a:pt x="275933" y="4117"/>
                </a:lnTo>
                <a:lnTo>
                  <a:pt x="228473" y="0"/>
                </a:lnTo>
                <a:close/>
              </a:path>
            </a:pathLst>
          </a:custGeom>
          <a:solidFill>
            <a:srgbClr val="A2A2A2"/>
          </a:solidFill>
        </p:spPr>
        <p:txBody>
          <a:bodyPr wrap="square" lIns="0" tIns="0" rIns="0" bIns="0" rtlCol="0"/>
          <a:lstStyle/>
          <a:p>
            <a:endParaRPr sz="1350"/>
          </a:p>
        </p:txBody>
      </p:sp>
      <p:sp>
        <p:nvSpPr>
          <p:cNvPr id="30" name="object 30"/>
          <p:cNvSpPr/>
          <p:nvPr/>
        </p:nvSpPr>
        <p:spPr>
          <a:xfrm>
            <a:off x="6162770" y="2741199"/>
            <a:ext cx="324326" cy="590550"/>
          </a:xfrm>
          <a:custGeom>
            <a:avLst/>
            <a:gdLst/>
            <a:ahLst/>
            <a:cxnLst/>
            <a:rect l="l" t="t" r="r" b="b"/>
            <a:pathLst>
              <a:path w="432434" h="787400">
                <a:moveTo>
                  <a:pt x="228473" y="0"/>
                </a:moveTo>
                <a:lnTo>
                  <a:pt x="275933" y="4117"/>
                </a:lnTo>
                <a:lnTo>
                  <a:pt x="317166" y="16462"/>
                </a:lnTo>
                <a:lnTo>
                  <a:pt x="352184" y="37022"/>
                </a:lnTo>
                <a:lnTo>
                  <a:pt x="381000" y="65786"/>
                </a:lnTo>
                <a:lnTo>
                  <a:pt x="403482" y="99859"/>
                </a:lnTo>
                <a:lnTo>
                  <a:pt x="419512" y="136350"/>
                </a:lnTo>
                <a:lnTo>
                  <a:pt x="429113" y="175246"/>
                </a:lnTo>
                <a:lnTo>
                  <a:pt x="432307" y="216534"/>
                </a:lnTo>
                <a:lnTo>
                  <a:pt x="431496" y="240369"/>
                </a:lnTo>
                <a:lnTo>
                  <a:pt x="424967" y="286990"/>
                </a:lnTo>
                <a:lnTo>
                  <a:pt x="411773" y="332372"/>
                </a:lnTo>
                <a:lnTo>
                  <a:pt x="391580" y="377850"/>
                </a:lnTo>
                <a:lnTo>
                  <a:pt x="362936" y="425120"/>
                </a:lnTo>
                <a:lnTo>
                  <a:pt x="317458" y="483516"/>
                </a:lnTo>
                <a:lnTo>
                  <a:pt x="287908" y="517525"/>
                </a:lnTo>
                <a:lnTo>
                  <a:pt x="260927" y="548048"/>
                </a:lnTo>
                <a:lnTo>
                  <a:pt x="239410" y="572928"/>
                </a:lnTo>
                <a:lnTo>
                  <a:pt x="212725" y="605663"/>
                </a:lnTo>
                <a:lnTo>
                  <a:pt x="187325" y="647445"/>
                </a:lnTo>
                <a:lnTo>
                  <a:pt x="432307" y="647445"/>
                </a:lnTo>
                <a:lnTo>
                  <a:pt x="432307" y="787018"/>
                </a:lnTo>
                <a:lnTo>
                  <a:pt x="0" y="787018"/>
                </a:lnTo>
                <a:lnTo>
                  <a:pt x="5308" y="747966"/>
                </a:lnTo>
                <a:lnTo>
                  <a:pt x="14176" y="709866"/>
                </a:lnTo>
                <a:lnTo>
                  <a:pt x="26592" y="672718"/>
                </a:lnTo>
                <a:lnTo>
                  <a:pt x="42545" y="636524"/>
                </a:lnTo>
                <a:lnTo>
                  <a:pt x="81772" y="572286"/>
                </a:lnTo>
                <a:lnTo>
                  <a:pt x="109433" y="534833"/>
                </a:lnTo>
                <a:lnTo>
                  <a:pt x="142458" y="493808"/>
                </a:lnTo>
                <a:lnTo>
                  <a:pt x="180848" y="449199"/>
                </a:lnTo>
                <a:lnTo>
                  <a:pt x="217612" y="406667"/>
                </a:lnTo>
                <a:lnTo>
                  <a:pt x="246554" y="371649"/>
                </a:lnTo>
                <a:lnTo>
                  <a:pt x="280924" y="324103"/>
                </a:lnTo>
                <a:lnTo>
                  <a:pt x="301783" y="276367"/>
                </a:lnTo>
                <a:lnTo>
                  <a:pt x="308737" y="228345"/>
                </a:lnTo>
                <a:lnTo>
                  <a:pt x="307306" y="204275"/>
                </a:lnTo>
                <a:lnTo>
                  <a:pt x="295824" y="165516"/>
                </a:lnTo>
                <a:lnTo>
                  <a:pt x="259143" y="131222"/>
                </a:lnTo>
                <a:lnTo>
                  <a:pt x="225298" y="124713"/>
                </a:lnTo>
                <a:lnTo>
                  <a:pt x="189075" y="132359"/>
                </a:lnTo>
                <a:lnTo>
                  <a:pt x="162305" y="155305"/>
                </a:lnTo>
                <a:lnTo>
                  <a:pt x="144966" y="193561"/>
                </a:lnTo>
                <a:lnTo>
                  <a:pt x="137032" y="247141"/>
                </a:lnTo>
                <a:lnTo>
                  <a:pt x="14477" y="232155"/>
                </a:lnTo>
                <a:lnTo>
                  <a:pt x="22859" y="176220"/>
                </a:lnTo>
                <a:lnTo>
                  <a:pt x="36766" y="128238"/>
                </a:lnTo>
                <a:lnTo>
                  <a:pt x="56197" y="88209"/>
                </a:lnTo>
                <a:lnTo>
                  <a:pt x="81152" y="56133"/>
                </a:lnTo>
                <a:lnTo>
                  <a:pt x="111083" y="31557"/>
                </a:lnTo>
                <a:lnTo>
                  <a:pt x="145621" y="14017"/>
                </a:lnTo>
                <a:lnTo>
                  <a:pt x="184755" y="3502"/>
                </a:lnTo>
                <a:lnTo>
                  <a:pt x="228473" y="0"/>
                </a:lnTo>
                <a:close/>
              </a:path>
            </a:pathLst>
          </a:custGeom>
          <a:ln w="57912">
            <a:solidFill>
              <a:srgbClr val="FFFFFF"/>
            </a:solidFill>
          </a:ln>
        </p:spPr>
        <p:txBody>
          <a:bodyPr wrap="square" lIns="0" tIns="0" rIns="0" bIns="0" rtlCol="0"/>
          <a:lstStyle/>
          <a:p>
            <a:endParaRPr sz="1350"/>
          </a:p>
        </p:txBody>
      </p:sp>
      <p:sp>
        <p:nvSpPr>
          <p:cNvPr id="31" name="object 31"/>
          <p:cNvSpPr/>
          <p:nvPr/>
        </p:nvSpPr>
        <p:spPr>
          <a:xfrm>
            <a:off x="4618864" y="3785616"/>
            <a:ext cx="123443" cy="851535"/>
          </a:xfrm>
          <a:prstGeom prst="rect">
            <a:avLst/>
          </a:prstGeom>
          <a:blipFill>
            <a:blip r:embed="rId8" cstate="print"/>
            <a:stretch>
              <a:fillRect/>
            </a:stretch>
          </a:blipFill>
        </p:spPr>
        <p:txBody>
          <a:bodyPr wrap="square" lIns="0" tIns="0" rIns="0" bIns="0" rtlCol="0"/>
          <a:lstStyle/>
          <a:p>
            <a:endParaRPr sz="1350"/>
          </a:p>
        </p:txBody>
      </p:sp>
      <p:sp>
        <p:nvSpPr>
          <p:cNvPr id="32" name="object 32"/>
          <p:cNvSpPr/>
          <p:nvPr/>
        </p:nvSpPr>
        <p:spPr>
          <a:xfrm>
            <a:off x="4680584" y="3797046"/>
            <a:ext cx="0" cy="750094"/>
          </a:xfrm>
          <a:custGeom>
            <a:avLst/>
            <a:gdLst/>
            <a:ahLst/>
            <a:cxnLst/>
            <a:rect l="l" t="t" r="r" b="b"/>
            <a:pathLst>
              <a:path h="1000125">
                <a:moveTo>
                  <a:pt x="0" y="0"/>
                </a:moveTo>
                <a:lnTo>
                  <a:pt x="0" y="1000125"/>
                </a:lnTo>
              </a:path>
            </a:pathLst>
          </a:custGeom>
          <a:ln w="57912">
            <a:solidFill>
              <a:srgbClr val="FFFFFF"/>
            </a:solidFill>
          </a:ln>
        </p:spPr>
        <p:txBody>
          <a:bodyPr wrap="square" lIns="0" tIns="0" rIns="0" bIns="0" rtlCol="0"/>
          <a:lstStyle/>
          <a:p>
            <a:endParaRPr sz="1350"/>
          </a:p>
        </p:txBody>
      </p:sp>
      <p:sp>
        <p:nvSpPr>
          <p:cNvPr id="33" name="object 33"/>
          <p:cNvSpPr/>
          <p:nvPr/>
        </p:nvSpPr>
        <p:spPr>
          <a:xfrm>
            <a:off x="6192773" y="4298823"/>
            <a:ext cx="123444" cy="851535"/>
          </a:xfrm>
          <a:prstGeom prst="rect">
            <a:avLst/>
          </a:prstGeom>
          <a:blipFill>
            <a:blip r:embed="rId8" cstate="print"/>
            <a:stretch>
              <a:fillRect/>
            </a:stretch>
          </a:blipFill>
        </p:spPr>
        <p:txBody>
          <a:bodyPr wrap="square" lIns="0" tIns="0" rIns="0" bIns="0" rtlCol="0"/>
          <a:lstStyle/>
          <a:p>
            <a:endParaRPr sz="1350"/>
          </a:p>
        </p:txBody>
      </p:sp>
      <p:sp>
        <p:nvSpPr>
          <p:cNvPr id="34" name="object 34"/>
          <p:cNvSpPr/>
          <p:nvPr/>
        </p:nvSpPr>
        <p:spPr>
          <a:xfrm>
            <a:off x="6254496" y="4310252"/>
            <a:ext cx="114682" cy="863371"/>
          </a:xfrm>
          <a:custGeom>
            <a:avLst/>
            <a:gdLst/>
            <a:ahLst/>
            <a:cxnLst/>
            <a:rect l="l" t="t" r="r" b="b"/>
            <a:pathLst>
              <a:path h="1000125">
                <a:moveTo>
                  <a:pt x="0" y="0"/>
                </a:moveTo>
                <a:lnTo>
                  <a:pt x="0" y="1000125"/>
                </a:lnTo>
              </a:path>
            </a:pathLst>
          </a:custGeom>
          <a:ln w="57912">
            <a:solidFill>
              <a:srgbClr val="FFFFFF"/>
            </a:solidFill>
          </a:ln>
        </p:spPr>
        <p:txBody>
          <a:bodyPr wrap="square" lIns="0" tIns="0" rIns="0" bIns="0" rtlCol="0"/>
          <a:lstStyle/>
          <a:p>
            <a:endParaRPr sz="1350"/>
          </a:p>
        </p:txBody>
      </p:sp>
      <p:sp>
        <p:nvSpPr>
          <p:cNvPr id="35" name="object 35"/>
          <p:cNvSpPr/>
          <p:nvPr/>
        </p:nvSpPr>
        <p:spPr>
          <a:xfrm>
            <a:off x="4627816" y="5202826"/>
            <a:ext cx="3446088" cy="940688"/>
          </a:xfrm>
          <a:prstGeom prst="rect">
            <a:avLst/>
          </a:prstGeom>
          <a:blipFill>
            <a:blip r:embed="rId9" cstate="print"/>
            <a:stretch>
              <a:fillRect/>
            </a:stretch>
          </a:blipFill>
        </p:spPr>
        <p:txBody>
          <a:bodyPr wrap="square" lIns="0" tIns="0" rIns="0" bIns="0" rtlCol="0"/>
          <a:lstStyle/>
          <a:p>
            <a:endParaRPr sz="1350"/>
          </a:p>
        </p:txBody>
      </p:sp>
      <p:sp>
        <p:nvSpPr>
          <p:cNvPr id="36" name="object 36"/>
          <p:cNvSpPr/>
          <p:nvPr/>
        </p:nvSpPr>
        <p:spPr>
          <a:xfrm>
            <a:off x="4779988" y="5335685"/>
            <a:ext cx="3202632" cy="643508"/>
          </a:xfrm>
          <a:custGeom>
            <a:avLst/>
            <a:gdLst/>
            <a:ahLst/>
            <a:cxnLst/>
            <a:rect l="l" t="t" r="r" b="b"/>
            <a:pathLst>
              <a:path w="2496820" h="574675">
                <a:moveTo>
                  <a:pt x="0" y="574548"/>
                </a:moveTo>
                <a:lnTo>
                  <a:pt x="2496311" y="574548"/>
                </a:lnTo>
                <a:lnTo>
                  <a:pt x="2496311" y="0"/>
                </a:lnTo>
                <a:lnTo>
                  <a:pt x="0" y="0"/>
                </a:lnTo>
                <a:lnTo>
                  <a:pt x="0" y="574548"/>
                </a:lnTo>
                <a:close/>
              </a:path>
            </a:pathLst>
          </a:custGeom>
          <a:ln w="57912">
            <a:solidFill>
              <a:srgbClr val="FFFFFF"/>
            </a:solidFill>
          </a:ln>
        </p:spPr>
        <p:txBody>
          <a:bodyPr wrap="square" lIns="0" tIns="0" rIns="0" bIns="0" rtlCol="0"/>
          <a:lstStyle/>
          <a:p>
            <a:endParaRPr sz="1350"/>
          </a:p>
        </p:txBody>
      </p:sp>
      <p:sp>
        <p:nvSpPr>
          <p:cNvPr id="37" name="object 37"/>
          <p:cNvSpPr txBox="1"/>
          <p:nvPr/>
        </p:nvSpPr>
        <p:spPr>
          <a:xfrm>
            <a:off x="4884288" y="5296956"/>
            <a:ext cx="3098332" cy="680956"/>
          </a:xfrm>
          <a:prstGeom prst="rect">
            <a:avLst/>
          </a:prstGeom>
        </p:spPr>
        <p:txBody>
          <a:bodyPr vert="horz" wrap="square" lIns="0" tIns="64770" rIns="0" bIns="0" rtlCol="0">
            <a:spAutoFit/>
          </a:bodyPr>
          <a:lstStyle/>
          <a:p>
            <a:pPr algn="ctr">
              <a:spcBef>
                <a:spcPts val="510"/>
              </a:spcBef>
            </a:pPr>
            <a:r>
              <a:rPr sz="2000" dirty="0" err="1">
                <a:solidFill>
                  <a:srgbClr val="575757"/>
                </a:solidFill>
                <a:latin typeface="Droid Sans Fallback"/>
                <a:cs typeface="Droid Sans Fallback"/>
              </a:rPr>
              <a:t>注意</a:t>
            </a:r>
            <a:r>
              <a:rPr sz="2000" spc="-15" dirty="0" err="1">
                <a:solidFill>
                  <a:srgbClr val="575757"/>
                </a:solidFill>
                <a:latin typeface="Arial"/>
                <a:cs typeface="Arial"/>
              </a:rPr>
              <a:t>Mall</a:t>
            </a:r>
            <a:r>
              <a:rPr sz="2000" spc="-4" dirty="0" err="1">
                <a:solidFill>
                  <a:srgbClr val="575757"/>
                </a:solidFill>
                <a:latin typeface="Droid Sans Fallback"/>
                <a:cs typeface="Droid Sans Fallback"/>
              </a:rPr>
              <a:t>的</a:t>
            </a:r>
            <a:r>
              <a:rPr sz="2000" dirty="0" err="1">
                <a:solidFill>
                  <a:srgbClr val="575757"/>
                </a:solidFill>
                <a:latin typeface="Droid Sans Fallback"/>
                <a:cs typeface="Droid Sans Fallback"/>
              </a:rPr>
              <a:t>目</a:t>
            </a:r>
            <a:r>
              <a:rPr sz="2000" spc="-4" dirty="0" err="1">
                <a:solidFill>
                  <a:srgbClr val="575757"/>
                </a:solidFill>
                <a:latin typeface="Droid Sans Fallback"/>
                <a:cs typeface="Droid Sans Fallback"/>
              </a:rPr>
              <a:t>标</a:t>
            </a:r>
            <a:r>
              <a:rPr sz="2000" dirty="0" err="1">
                <a:solidFill>
                  <a:srgbClr val="575757"/>
                </a:solidFill>
                <a:latin typeface="Droid Sans Fallback"/>
                <a:cs typeface="Droid Sans Fallback"/>
              </a:rPr>
              <a:t>消</a:t>
            </a:r>
            <a:r>
              <a:rPr sz="2000" spc="-4" dirty="0" err="1">
                <a:solidFill>
                  <a:srgbClr val="575757"/>
                </a:solidFill>
                <a:latin typeface="Droid Sans Fallback"/>
                <a:cs typeface="Droid Sans Fallback"/>
              </a:rPr>
              <a:t>费</a:t>
            </a:r>
            <a:r>
              <a:rPr sz="2000" spc="-8" dirty="0" err="1">
                <a:solidFill>
                  <a:srgbClr val="575757"/>
                </a:solidFill>
                <a:latin typeface="Droid Sans Fallback"/>
                <a:cs typeface="Droid Sans Fallback"/>
              </a:rPr>
              <a:t>群</a:t>
            </a:r>
            <a:r>
              <a:rPr sz="2000" spc="-4" dirty="0" err="1">
                <a:solidFill>
                  <a:srgbClr val="575757"/>
                </a:solidFill>
                <a:latin typeface="Droid Sans Fallback"/>
                <a:cs typeface="Droid Sans Fallback"/>
              </a:rPr>
              <a:t>体</a:t>
            </a:r>
            <a:r>
              <a:rPr sz="2000" spc="4" dirty="0" err="1">
                <a:solidFill>
                  <a:srgbClr val="575757"/>
                </a:solidFill>
                <a:latin typeface="Droid Sans Fallback"/>
                <a:cs typeface="Droid Sans Fallback"/>
              </a:rPr>
              <a:t>与</a:t>
            </a:r>
            <a:r>
              <a:rPr sz="2000" spc="-4" dirty="0" err="1">
                <a:solidFill>
                  <a:srgbClr val="575757"/>
                </a:solidFill>
                <a:latin typeface="Droid Sans Fallback"/>
                <a:cs typeface="Droid Sans Fallback"/>
              </a:rPr>
              <a:t>调查</a:t>
            </a:r>
            <a:r>
              <a:rPr sz="2000" spc="4" dirty="0" err="1">
                <a:solidFill>
                  <a:srgbClr val="575757"/>
                </a:solidFill>
                <a:latin typeface="Droid Sans Fallback"/>
                <a:cs typeface="Droid Sans Fallback"/>
              </a:rPr>
              <a:t>总</a:t>
            </a:r>
            <a:r>
              <a:rPr sz="2000" spc="-4" dirty="0" err="1">
                <a:solidFill>
                  <a:srgbClr val="575757"/>
                </a:solidFill>
                <a:latin typeface="Droid Sans Fallback"/>
                <a:cs typeface="Droid Sans Fallback"/>
              </a:rPr>
              <a:t>体的相</a:t>
            </a:r>
            <a:r>
              <a:rPr sz="2000" spc="4" dirty="0" err="1">
                <a:solidFill>
                  <a:srgbClr val="575757"/>
                </a:solidFill>
                <a:latin typeface="Droid Sans Fallback"/>
                <a:cs typeface="Droid Sans Fallback"/>
              </a:rPr>
              <a:t>似</a:t>
            </a:r>
            <a:r>
              <a:rPr sz="2000" spc="-4" dirty="0" err="1">
                <a:solidFill>
                  <a:srgbClr val="575757"/>
                </a:solidFill>
                <a:latin typeface="Droid Sans Fallback"/>
                <a:cs typeface="Droid Sans Fallback"/>
              </a:rPr>
              <a:t>性</a:t>
            </a:r>
            <a:endParaRPr sz="2000" dirty="0">
              <a:latin typeface="Droid Sans Fallback"/>
              <a:cs typeface="Droid Sans Fallback"/>
            </a:endParaRPr>
          </a:p>
        </p:txBody>
      </p:sp>
      <p:sp>
        <p:nvSpPr>
          <p:cNvPr id="38" name="object 38"/>
          <p:cNvSpPr/>
          <p:nvPr/>
        </p:nvSpPr>
        <p:spPr>
          <a:xfrm>
            <a:off x="3381283" y="4344541"/>
            <a:ext cx="2273522" cy="771823"/>
          </a:xfrm>
          <a:prstGeom prst="rect">
            <a:avLst/>
          </a:prstGeom>
          <a:blipFill>
            <a:blip r:embed="rId10" cstate="print"/>
            <a:stretch>
              <a:fillRect/>
            </a:stretch>
          </a:blipFill>
        </p:spPr>
        <p:txBody>
          <a:bodyPr wrap="square" lIns="0" tIns="0" rIns="0" bIns="0" rtlCol="0"/>
          <a:lstStyle/>
          <a:p>
            <a:endParaRPr sz="1350"/>
          </a:p>
        </p:txBody>
      </p:sp>
      <p:sp>
        <p:nvSpPr>
          <p:cNvPr id="39" name="object 39"/>
          <p:cNvSpPr/>
          <p:nvPr/>
        </p:nvSpPr>
        <p:spPr>
          <a:xfrm>
            <a:off x="3404212" y="4417764"/>
            <a:ext cx="2197631" cy="675336"/>
          </a:xfrm>
          <a:custGeom>
            <a:avLst/>
            <a:gdLst/>
            <a:ahLst/>
            <a:cxnLst/>
            <a:rect l="l" t="t" r="r" b="b"/>
            <a:pathLst>
              <a:path w="2498090" h="574675">
                <a:moveTo>
                  <a:pt x="0" y="574548"/>
                </a:moveTo>
                <a:lnTo>
                  <a:pt x="2497836" y="574548"/>
                </a:lnTo>
                <a:lnTo>
                  <a:pt x="2497836" y="0"/>
                </a:lnTo>
                <a:lnTo>
                  <a:pt x="0" y="0"/>
                </a:lnTo>
                <a:lnTo>
                  <a:pt x="0" y="574548"/>
                </a:lnTo>
                <a:close/>
              </a:path>
            </a:pathLst>
          </a:custGeom>
          <a:ln w="57912">
            <a:solidFill>
              <a:srgbClr val="FFFFFF"/>
            </a:solidFill>
          </a:ln>
        </p:spPr>
        <p:txBody>
          <a:bodyPr wrap="square" lIns="0" tIns="0" rIns="0" bIns="0" rtlCol="0"/>
          <a:lstStyle/>
          <a:p>
            <a:endParaRPr sz="1350"/>
          </a:p>
        </p:txBody>
      </p:sp>
      <p:sp>
        <p:nvSpPr>
          <p:cNvPr id="40" name="object 40"/>
          <p:cNvSpPr txBox="1"/>
          <p:nvPr/>
        </p:nvSpPr>
        <p:spPr>
          <a:xfrm>
            <a:off x="3462915" y="4445638"/>
            <a:ext cx="2158838" cy="636367"/>
          </a:xfrm>
          <a:prstGeom prst="rect">
            <a:avLst/>
          </a:prstGeom>
        </p:spPr>
        <p:txBody>
          <a:bodyPr vert="horz" wrap="square" lIns="0" tIns="9049" rIns="0" bIns="0" rtlCol="0">
            <a:spAutoFit/>
          </a:bodyPr>
          <a:lstStyle/>
          <a:p>
            <a:pPr marL="9525" algn="ctr">
              <a:spcBef>
                <a:spcPts val="71"/>
              </a:spcBef>
            </a:pPr>
            <a:r>
              <a:rPr sz="2000" spc="4" dirty="0">
                <a:solidFill>
                  <a:srgbClr val="575757"/>
                </a:solidFill>
                <a:latin typeface="Droid Sans Fallback"/>
                <a:cs typeface="Droid Sans Fallback"/>
              </a:rPr>
              <a:t>注</a:t>
            </a:r>
            <a:r>
              <a:rPr sz="2000" spc="-4" dirty="0">
                <a:solidFill>
                  <a:srgbClr val="575757"/>
                </a:solidFill>
                <a:latin typeface="Droid Sans Fallback"/>
                <a:cs typeface="Droid Sans Fallback"/>
              </a:rPr>
              <a:t>意应</a:t>
            </a:r>
            <a:r>
              <a:rPr sz="2000" spc="4" dirty="0">
                <a:solidFill>
                  <a:srgbClr val="575757"/>
                </a:solidFill>
                <a:latin typeface="Droid Sans Fallback"/>
                <a:cs typeface="Droid Sans Fallback"/>
              </a:rPr>
              <a:t>答</a:t>
            </a:r>
            <a:r>
              <a:rPr sz="2000" spc="-4" dirty="0">
                <a:solidFill>
                  <a:srgbClr val="575757"/>
                </a:solidFill>
                <a:latin typeface="Droid Sans Fallback"/>
                <a:cs typeface="Droid Sans Fallback"/>
              </a:rPr>
              <a:t>者的年</a:t>
            </a:r>
            <a:r>
              <a:rPr sz="2000" spc="4" dirty="0">
                <a:solidFill>
                  <a:srgbClr val="575757"/>
                </a:solidFill>
                <a:latin typeface="Droid Sans Fallback"/>
                <a:cs typeface="Droid Sans Fallback"/>
              </a:rPr>
              <a:t>龄</a:t>
            </a:r>
            <a:r>
              <a:rPr sz="2000" spc="-4" dirty="0">
                <a:solidFill>
                  <a:srgbClr val="575757"/>
                </a:solidFill>
                <a:latin typeface="Droid Sans Fallback"/>
                <a:cs typeface="Droid Sans Fallback"/>
              </a:rPr>
              <a:t>和性别</a:t>
            </a:r>
            <a:endParaRPr sz="2000" dirty="0">
              <a:latin typeface="Droid Sans Fallback"/>
              <a:cs typeface="Droid Sans Fallback"/>
            </a:endParaRPr>
          </a:p>
        </p:txBody>
      </p:sp>
    </p:spTree>
    <p:extLst>
      <p:ext uri="{BB962C8B-B14F-4D97-AF65-F5344CB8AC3E}">
        <p14:creationId xmlns:p14="http://schemas.microsoft.com/office/powerpoint/2010/main" val="122547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734950" y="1507617"/>
            <a:ext cx="8409146" cy="288131"/>
          </a:xfrm>
          <a:custGeom>
            <a:avLst/>
            <a:gdLst/>
            <a:ahLst/>
            <a:cxnLst/>
            <a:rect l="l" t="t" r="r" b="b"/>
            <a:pathLst>
              <a:path w="11212195" h="384175">
                <a:moveTo>
                  <a:pt x="0" y="384048"/>
                </a:moveTo>
                <a:lnTo>
                  <a:pt x="11212068" y="384048"/>
                </a:lnTo>
                <a:lnTo>
                  <a:pt x="11212068" y="0"/>
                </a:lnTo>
                <a:lnTo>
                  <a:pt x="0" y="0"/>
                </a:lnTo>
                <a:lnTo>
                  <a:pt x="0" y="384048"/>
                </a:lnTo>
                <a:close/>
              </a:path>
            </a:pathLst>
          </a:custGeom>
          <a:solidFill>
            <a:srgbClr val="E74541"/>
          </a:solidFill>
        </p:spPr>
        <p:txBody>
          <a:bodyPr wrap="square" lIns="0" tIns="0" rIns="0" bIns="0" rtlCol="0"/>
          <a:lstStyle/>
          <a:p>
            <a:endParaRPr sz="1350"/>
          </a:p>
        </p:txBody>
      </p:sp>
      <p:sp>
        <p:nvSpPr>
          <p:cNvPr id="3" name="object 3"/>
          <p:cNvSpPr txBox="1">
            <a:spLocks noGrp="1"/>
          </p:cNvSpPr>
          <p:nvPr>
            <p:ph type="title"/>
          </p:nvPr>
        </p:nvSpPr>
        <p:spPr>
          <a:xfrm>
            <a:off x="981930" y="1039940"/>
            <a:ext cx="2437941" cy="471283"/>
          </a:xfrm>
          <a:prstGeom prst="rect">
            <a:avLst/>
          </a:prstGeom>
        </p:spPr>
        <p:txBody>
          <a:bodyPr vert="horz" wrap="square" lIns="0" tIns="9525" rIns="0" bIns="0" numCol="1" rtlCol="0" anchor="t" anchorCtr="0" compatLnSpc="1">
            <a:prstTxWarp prst="textNoShape">
              <a:avLst/>
            </a:prstTxWarp>
            <a:spAutoFit/>
          </a:bodyPr>
          <a:lstStyle/>
          <a:p>
            <a:pPr marL="9525">
              <a:spcBef>
                <a:spcPts val="75"/>
              </a:spcBef>
            </a:pPr>
            <a:r>
              <a:rPr spc="113" dirty="0"/>
              <a:t>2</a:t>
            </a:r>
            <a:r>
              <a:rPr spc="53" dirty="0"/>
              <a:t>.</a:t>
            </a:r>
            <a:r>
              <a:rPr dirty="0"/>
              <a:t>个人访问</a:t>
            </a:r>
          </a:p>
        </p:txBody>
      </p:sp>
      <p:sp>
        <p:nvSpPr>
          <p:cNvPr id="4" name="object 4"/>
          <p:cNvSpPr/>
          <p:nvPr/>
        </p:nvSpPr>
        <p:spPr>
          <a:xfrm>
            <a:off x="1793367" y="2680335"/>
            <a:ext cx="567214" cy="567214"/>
          </a:xfrm>
          <a:custGeom>
            <a:avLst/>
            <a:gdLst/>
            <a:ahLst/>
            <a:cxnLst/>
            <a:rect l="l" t="t" r="r" b="b"/>
            <a:pathLst>
              <a:path w="756285" h="756285">
                <a:moveTo>
                  <a:pt x="0" y="755903"/>
                </a:moveTo>
                <a:lnTo>
                  <a:pt x="755904" y="755903"/>
                </a:lnTo>
                <a:lnTo>
                  <a:pt x="755904" y="0"/>
                </a:lnTo>
                <a:lnTo>
                  <a:pt x="0" y="0"/>
                </a:lnTo>
                <a:lnTo>
                  <a:pt x="0" y="755903"/>
                </a:lnTo>
                <a:close/>
              </a:path>
            </a:pathLst>
          </a:custGeom>
          <a:solidFill>
            <a:srgbClr val="EA5B57"/>
          </a:solidFill>
        </p:spPr>
        <p:txBody>
          <a:bodyPr wrap="square" lIns="0" tIns="0" rIns="0" bIns="0" rtlCol="0"/>
          <a:lstStyle/>
          <a:p>
            <a:endParaRPr sz="1350"/>
          </a:p>
        </p:txBody>
      </p:sp>
      <p:sp>
        <p:nvSpPr>
          <p:cNvPr id="5" name="object 5"/>
          <p:cNvSpPr/>
          <p:nvPr/>
        </p:nvSpPr>
        <p:spPr>
          <a:xfrm>
            <a:off x="2143602" y="332565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6" name="object 6"/>
          <p:cNvSpPr/>
          <p:nvPr/>
        </p:nvSpPr>
        <p:spPr>
          <a:xfrm>
            <a:off x="2443496" y="3023234"/>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7" name="object 7"/>
          <p:cNvSpPr/>
          <p:nvPr/>
        </p:nvSpPr>
        <p:spPr>
          <a:xfrm>
            <a:off x="1693926" y="332565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8" name="object 8"/>
          <p:cNvSpPr/>
          <p:nvPr/>
        </p:nvSpPr>
        <p:spPr>
          <a:xfrm>
            <a:off x="1701022" y="3023234"/>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9" name="object 9"/>
          <p:cNvSpPr/>
          <p:nvPr/>
        </p:nvSpPr>
        <p:spPr>
          <a:xfrm>
            <a:off x="2443496" y="2589847"/>
            <a:ext cx="0" cy="295275"/>
          </a:xfrm>
          <a:custGeom>
            <a:avLst/>
            <a:gdLst/>
            <a:ahLst/>
            <a:cxnLst/>
            <a:rect l="l" t="t" r="r" b="b"/>
            <a:pathLst>
              <a:path h="393700">
                <a:moveTo>
                  <a:pt x="0" y="0"/>
                </a:moveTo>
                <a:lnTo>
                  <a:pt x="0" y="393700"/>
                </a:lnTo>
              </a:path>
            </a:pathLst>
          </a:custGeom>
          <a:ln w="18922">
            <a:solidFill>
              <a:srgbClr val="EA5B57"/>
            </a:solidFill>
          </a:ln>
        </p:spPr>
        <p:txBody>
          <a:bodyPr wrap="square" lIns="0" tIns="0" rIns="0" bIns="0" rtlCol="0"/>
          <a:lstStyle/>
          <a:p>
            <a:endParaRPr sz="1350"/>
          </a:p>
        </p:txBody>
      </p:sp>
      <p:sp>
        <p:nvSpPr>
          <p:cNvPr id="10" name="object 10"/>
          <p:cNvSpPr/>
          <p:nvPr/>
        </p:nvSpPr>
        <p:spPr>
          <a:xfrm>
            <a:off x="2143602" y="258270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1" name="object 11"/>
          <p:cNvSpPr/>
          <p:nvPr/>
        </p:nvSpPr>
        <p:spPr>
          <a:xfrm>
            <a:off x="1701022" y="2589847"/>
            <a:ext cx="0" cy="295275"/>
          </a:xfrm>
          <a:custGeom>
            <a:avLst/>
            <a:gdLst/>
            <a:ahLst/>
            <a:cxnLst/>
            <a:rect l="l" t="t" r="r" b="b"/>
            <a:pathLst>
              <a:path h="393700">
                <a:moveTo>
                  <a:pt x="0" y="0"/>
                </a:moveTo>
                <a:lnTo>
                  <a:pt x="0" y="393700"/>
                </a:lnTo>
              </a:path>
            </a:pathLst>
          </a:custGeom>
          <a:ln w="18923">
            <a:solidFill>
              <a:srgbClr val="EA5B57"/>
            </a:solidFill>
          </a:ln>
        </p:spPr>
        <p:txBody>
          <a:bodyPr wrap="square" lIns="0" tIns="0" rIns="0" bIns="0" rtlCol="0"/>
          <a:lstStyle/>
          <a:p>
            <a:endParaRPr sz="1350"/>
          </a:p>
        </p:txBody>
      </p:sp>
      <p:sp>
        <p:nvSpPr>
          <p:cNvPr id="12" name="object 12"/>
          <p:cNvSpPr/>
          <p:nvPr/>
        </p:nvSpPr>
        <p:spPr>
          <a:xfrm>
            <a:off x="1693926" y="2582703"/>
            <a:ext cx="307181" cy="0"/>
          </a:xfrm>
          <a:custGeom>
            <a:avLst/>
            <a:gdLst/>
            <a:ahLst/>
            <a:cxnLst/>
            <a:rect l="l" t="t" r="r" b="b"/>
            <a:pathLst>
              <a:path w="409575">
                <a:moveTo>
                  <a:pt x="0" y="0"/>
                </a:moveTo>
                <a:lnTo>
                  <a:pt x="409320" y="0"/>
                </a:lnTo>
              </a:path>
            </a:pathLst>
          </a:custGeom>
          <a:ln w="19050">
            <a:solidFill>
              <a:srgbClr val="EA5B57"/>
            </a:solidFill>
          </a:ln>
        </p:spPr>
        <p:txBody>
          <a:bodyPr wrap="square" lIns="0" tIns="0" rIns="0" bIns="0" rtlCol="0"/>
          <a:lstStyle/>
          <a:p>
            <a:endParaRPr sz="1350"/>
          </a:p>
        </p:txBody>
      </p:sp>
      <p:sp>
        <p:nvSpPr>
          <p:cNvPr id="13" name="object 13"/>
          <p:cNvSpPr/>
          <p:nvPr/>
        </p:nvSpPr>
        <p:spPr>
          <a:xfrm>
            <a:off x="1793367" y="4159376"/>
            <a:ext cx="567214" cy="565785"/>
          </a:xfrm>
          <a:custGeom>
            <a:avLst/>
            <a:gdLst/>
            <a:ahLst/>
            <a:cxnLst/>
            <a:rect l="l" t="t" r="r" b="b"/>
            <a:pathLst>
              <a:path w="756285" h="754379">
                <a:moveTo>
                  <a:pt x="0" y="754380"/>
                </a:moveTo>
                <a:lnTo>
                  <a:pt x="755904" y="754380"/>
                </a:lnTo>
                <a:lnTo>
                  <a:pt x="755904" y="0"/>
                </a:lnTo>
                <a:lnTo>
                  <a:pt x="0" y="0"/>
                </a:lnTo>
                <a:lnTo>
                  <a:pt x="0" y="754380"/>
                </a:lnTo>
                <a:close/>
              </a:path>
            </a:pathLst>
          </a:custGeom>
          <a:solidFill>
            <a:srgbClr val="D15E94"/>
          </a:solidFill>
        </p:spPr>
        <p:txBody>
          <a:bodyPr wrap="square" lIns="0" tIns="0" rIns="0" bIns="0" rtlCol="0"/>
          <a:lstStyle/>
          <a:p>
            <a:endParaRPr sz="1350"/>
          </a:p>
        </p:txBody>
      </p:sp>
      <p:sp>
        <p:nvSpPr>
          <p:cNvPr id="14" name="object 14"/>
          <p:cNvSpPr/>
          <p:nvPr/>
        </p:nvSpPr>
        <p:spPr>
          <a:xfrm>
            <a:off x="2143602" y="4803934"/>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15" name="object 15"/>
          <p:cNvSpPr/>
          <p:nvPr/>
        </p:nvSpPr>
        <p:spPr>
          <a:xfrm>
            <a:off x="2443496" y="4501515"/>
            <a:ext cx="0" cy="295275"/>
          </a:xfrm>
          <a:custGeom>
            <a:avLst/>
            <a:gdLst/>
            <a:ahLst/>
            <a:cxnLst/>
            <a:rect l="l" t="t" r="r" b="b"/>
            <a:pathLst>
              <a:path h="393700">
                <a:moveTo>
                  <a:pt x="0" y="0"/>
                </a:moveTo>
                <a:lnTo>
                  <a:pt x="0" y="393699"/>
                </a:lnTo>
              </a:path>
            </a:pathLst>
          </a:custGeom>
          <a:ln w="18922">
            <a:solidFill>
              <a:srgbClr val="D15E94"/>
            </a:solidFill>
          </a:ln>
        </p:spPr>
        <p:txBody>
          <a:bodyPr wrap="square" lIns="0" tIns="0" rIns="0" bIns="0" rtlCol="0"/>
          <a:lstStyle/>
          <a:p>
            <a:endParaRPr sz="1350"/>
          </a:p>
        </p:txBody>
      </p:sp>
      <p:sp>
        <p:nvSpPr>
          <p:cNvPr id="16" name="object 16"/>
          <p:cNvSpPr/>
          <p:nvPr/>
        </p:nvSpPr>
        <p:spPr>
          <a:xfrm>
            <a:off x="1693926" y="4803934"/>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17" name="object 17"/>
          <p:cNvSpPr/>
          <p:nvPr/>
        </p:nvSpPr>
        <p:spPr>
          <a:xfrm>
            <a:off x="1701022" y="4501515"/>
            <a:ext cx="0" cy="295275"/>
          </a:xfrm>
          <a:custGeom>
            <a:avLst/>
            <a:gdLst/>
            <a:ahLst/>
            <a:cxnLst/>
            <a:rect l="l" t="t" r="r" b="b"/>
            <a:pathLst>
              <a:path h="393700">
                <a:moveTo>
                  <a:pt x="0" y="0"/>
                </a:moveTo>
                <a:lnTo>
                  <a:pt x="0" y="393699"/>
                </a:lnTo>
              </a:path>
            </a:pathLst>
          </a:custGeom>
          <a:ln w="18923">
            <a:solidFill>
              <a:srgbClr val="D15E94"/>
            </a:solidFill>
          </a:ln>
        </p:spPr>
        <p:txBody>
          <a:bodyPr wrap="square" lIns="0" tIns="0" rIns="0" bIns="0" rtlCol="0"/>
          <a:lstStyle/>
          <a:p>
            <a:endParaRPr sz="1350"/>
          </a:p>
        </p:txBody>
      </p:sp>
      <p:sp>
        <p:nvSpPr>
          <p:cNvPr id="18" name="object 18"/>
          <p:cNvSpPr/>
          <p:nvPr/>
        </p:nvSpPr>
        <p:spPr>
          <a:xfrm>
            <a:off x="2443496" y="4068128"/>
            <a:ext cx="0" cy="295275"/>
          </a:xfrm>
          <a:custGeom>
            <a:avLst/>
            <a:gdLst/>
            <a:ahLst/>
            <a:cxnLst/>
            <a:rect l="l" t="t" r="r" b="b"/>
            <a:pathLst>
              <a:path h="393700">
                <a:moveTo>
                  <a:pt x="0" y="0"/>
                </a:moveTo>
                <a:lnTo>
                  <a:pt x="0" y="393699"/>
                </a:lnTo>
              </a:path>
            </a:pathLst>
          </a:custGeom>
          <a:ln w="18922">
            <a:solidFill>
              <a:srgbClr val="D15E94"/>
            </a:solidFill>
          </a:ln>
        </p:spPr>
        <p:txBody>
          <a:bodyPr wrap="square" lIns="0" tIns="0" rIns="0" bIns="0" rtlCol="0"/>
          <a:lstStyle/>
          <a:p>
            <a:endParaRPr sz="1350"/>
          </a:p>
        </p:txBody>
      </p:sp>
      <p:sp>
        <p:nvSpPr>
          <p:cNvPr id="19" name="object 19"/>
          <p:cNvSpPr/>
          <p:nvPr/>
        </p:nvSpPr>
        <p:spPr>
          <a:xfrm>
            <a:off x="2143602" y="4060984"/>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20" name="object 20"/>
          <p:cNvSpPr/>
          <p:nvPr/>
        </p:nvSpPr>
        <p:spPr>
          <a:xfrm>
            <a:off x="1701022" y="4068128"/>
            <a:ext cx="0" cy="295275"/>
          </a:xfrm>
          <a:custGeom>
            <a:avLst/>
            <a:gdLst/>
            <a:ahLst/>
            <a:cxnLst/>
            <a:rect l="l" t="t" r="r" b="b"/>
            <a:pathLst>
              <a:path h="393700">
                <a:moveTo>
                  <a:pt x="0" y="0"/>
                </a:moveTo>
                <a:lnTo>
                  <a:pt x="0" y="393699"/>
                </a:lnTo>
              </a:path>
            </a:pathLst>
          </a:custGeom>
          <a:ln w="18923">
            <a:solidFill>
              <a:srgbClr val="D15E94"/>
            </a:solidFill>
          </a:ln>
        </p:spPr>
        <p:txBody>
          <a:bodyPr wrap="square" lIns="0" tIns="0" rIns="0" bIns="0" rtlCol="0"/>
          <a:lstStyle/>
          <a:p>
            <a:endParaRPr sz="1350"/>
          </a:p>
        </p:txBody>
      </p:sp>
      <p:sp>
        <p:nvSpPr>
          <p:cNvPr id="21" name="object 21"/>
          <p:cNvSpPr/>
          <p:nvPr/>
        </p:nvSpPr>
        <p:spPr>
          <a:xfrm>
            <a:off x="1693926" y="4060984"/>
            <a:ext cx="307181" cy="0"/>
          </a:xfrm>
          <a:custGeom>
            <a:avLst/>
            <a:gdLst/>
            <a:ahLst/>
            <a:cxnLst/>
            <a:rect l="l" t="t" r="r" b="b"/>
            <a:pathLst>
              <a:path w="409575">
                <a:moveTo>
                  <a:pt x="0" y="0"/>
                </a:moveTo>
                <a:lnTo>
                  <a:pt x="409320" y="0"/>
                </a:lnTo>
              </a:path>
            </a:pathLst>
          </a:custGeom>
          <a:ln w="19050">
            <a:solidFill>
              <a:srgbClr val="D15E94"/>
            </a:solidFill>
          </a:ln>
        </p:spPr>
        <p:txBody>
          <a:bodyPr wrap="square" lIns="0" tIns="0" rIns="0" bIns="0" rtlCol="0"/>
          <a:lstStyle/>
          <a:p>
            <a:endParaRPr sz="1350"/>
          </a:p>
        </p:txBody>
      </p:sp>
      <p:sp>
        <p:nvSpPr>
          <p:cNvPr id="22" name="object 22"/>
          <p:cNvSpPr/>
          <p:nvPr/>
        </p:nvSpPr>
        <p:spPr>
          <a:xfrm>
            <a:off x="1875695" y="2807398"/>
            <a:ext cx="398145" cy="298133"/>
          </a:xfrm>
          <a:custGeom>
            <a:avLst/>
            <a:gdLst/>
            <a:ahLst/>
            <a:cxnLst/>
            <a:rect l="l" t="t" r="r" b="b"/>
            <a:pathLst>
              <a:path w="530860" h="397510">
                <a:moveTo>
                  <a:pt x="487510" y="396239"/>
                </a:moveTo>
                <a:lnTo>
                  <a:pt x="460459" y="396239"/>
                </a:lnTo>
                <a:lnTo>
                  <a:pt x="462872" y="397510"/>
                </a:lnTo>
                <a:lnTo>
                  <a:pt x="482811" y="397510"/>
                </a:lnTo>
                <a:lnTo>
                  <a:pt x="487510" y="396239"/>
                </a:lnTo>
                <a:close/>
              </a:path>
              <a:path w="530860" h="397510">
                <a:moveTo>
                  <a:pt x="496527" y="393700"/>
                </a:moveTo>
                <a:lnTo>
                  <a:pt x="450553" y="393700"/>
                </a:lnTo>
                <a:lnTo>
                  <a:pt x="452966" y="394970"/>
                </a:lnTo>
                <a:lnTo>
                  <a:pt x="455379" y="394970"/>
                </a:lnTo>
                <a:lnTo>
                  <a:pt x="457919" y="396239"/>
                </a:lnTo>
                <a:lnTo>
                  <a:pt x="492209" y="396239"/>
                </a:lnTo>
                <a:lnTo>
                  <a:pt x="496527" y="393700"/>
                </a:lnTo>
                <a:close/>
              </a:path>
              <a:path w="530860" h="397510">
                <a:moveTo>
                  <a:pt x="466735" y="290830"/>
                </a:moveTo>
                <a:lnTo>
                  <a:pt x="307551" y="290830"/>
                </a:lnTo>
                <a:lnTo>
                  <a:pt x="432265" y="384810"/>
                </a:lnTo>
                <a:lnTo>
                  <a:pt x="434297" y="386080"/>
                </a:lnTo>
                <a:lnTo>
                  <a:pt x="436456" y="387350"/>
                </a:lnTo>
                <a:lnTo>
                  <a:pt x="438742" y="388620"/>
                </a:lnTo>
                <a:lnTo>
                  <a:pt x="440901" y="389889"/>
                </a:lnTo>
                <a:lnTo>
                  <a:pt x="443314" y="391160"/>
                </a:lnTo>
                <a:lnTo>
                  <a:pt x="445600" y="392430"/>
                </a:lnTo>
                <a:lnTo>
                  <a:pt x="448013" y="393700"/>
                </a:lnTo>
                <a:lnTo>
                  <a:pt x="498559" y="393700"/>
                </a:lnTo>
                <a:lnTo>
                  <a:pt x="502623" y="391160"/>
                </a:lnTo>
                <a:lnTo>
                  <a:pt x="526118" y="370839"/>
                </a:lnTo>
                <a:lnTo>
                  <a:pt x="527896" y="368300"/>
                </a:lnTo>
                <a:lnTo>
                  <a:pt x="528658" y="365760"/>
                </a:lnTo>
                <a:lnTo>
                  <a:pt x="529293" y="364489"/>
                </a:lnTo>
                <a:lnTo>
                  <a:pt x="529674" y="361950"/>
                </a:lnTo>
                <a:lnTo>
                  <a:pt x="530055" y="360680"/>
                </a:lnTo>
                <a:lnTo>
                  <a:pt x="530309" y="356870"/>
                </a:lnTo>
                <a:lnTo>
                  <a:pt x="530309" y="355600"/>
                </a:lnTo>
                <a:lnTo>
                  <a:pt x="530182" y="353060"/>
                </a:lnTo>
                <a:lnTo>
                  <a:pt x="529928" y="351789"/>
                </a:lnTo>
                <a:lnTo>
                  <a:pt x="529547" y="349250"/>
                </a:lnTo>
                <a:lnTo>
                  <a:pt x="528531" y="345439"/>
                </a:lnTo>
                <a:lnTo>
                  <a:pt x="527769" y="344170"/>
                </a:lnTo>
                <a:lnTo>
                  <a:pt x="526880" y="341630"/>
                </a:lnTo>
                <a:lnTo>
                  <a:pt x="525991" y="340360"/>
                </a:lnTo>
                <a:lnTo>
                  <a:pt x="524848" y="337820"/>
                </a:lnTo>
                <a:lnTo>
                  <a:pt x="523705" y="336550"/>
                </a:lnTo>
                <a:lnTo>
                  <a:pt x="520911" y="332739"/>
                </a:lnTo>
                <a:lnTo>
                  <a:pt x="519387" y="331470"/>
                </a:lnTo>
                <a:lnTo>
                  <a:pt x="517736" y="328930"/>
                </a:lnTo>
                <a:lnTo>
                  <a:pt x="515831" y="327660"/>
                </a:lnTo>
                <a:lnTo>
                  <a:pt x="514053" y="326389"/>
                </a:lnTo>
                <a:lnTo>
                  <a:pt x="466735" y="290830"/>
                </a:lnTo>
                <a:close/>
              </a:path>
              <a:path w="530860" h="397510">
                <a:moveTo>
                  <a:pt x="220683" y="309880"/>
                </a:moveTo>
                <a:lnTo>
                  <a:pt x="196045" y="309880"/>
                </a:lnTo>
                <a:lnTo>
                  <a:pt x="204173" y="311150"/>
                </a:lnTo>
                <a:lnTo>
                  <a:pt x="208364" y="311150"/>
                </a:lnTo>
                <a:lnTo>
                  <a:pt x="220683" y="309880"/>
                </a:lnTo>
                <a:close/>
              </a:path>
              <a:path w="530860" h="397510">
                <a:moveTo>
                  <a:pt x="237066" y="308610"/>
                </a:moveTo>
                <a:lnTo>
                  <a:pt x="175598" y="308610"/>
                </a:lnTo>
                <a:lnTo>
                  <a:pt x="183726" y="309880"/>
                </a:lnTo>
                <a:lnTo>
                  <a:pt x="228938" y="309880"/>
                </a:lnTo>
                <a:lnTo>
                  <a:pt x="237066" y="308610"/>
                </a:lnTo>
                <a:close/>
              </a:path>
              <a:path w="530860" h="397510">
                <a:moveTo>
                  <a:pt x="260815" y="5080"/>
                </a:moveTo>
                <a:lnTo>
                  <a:pt x="152738" y="5080"/>
                </a:lnTo>
                <a:lnTo>
                  <a:pt x="124290" y="12700"/>
                </a:lnTo>
                <a:lnTo>
                  <a:pt x="119718" y="15239"/>
                </a:lnTo>
                <a:lnTo>
                  <a:pt x="110701" y="17780"/>
                </a:lnTo>
                <a:lnTo>
                  <a:pt x="106129" y="20320"/>
                </a:lnTo>
                <a:lnTo>
                  <a:pt x="101684" y="21589"/>
                </a:lnTo>
                <a:lnTo>
                  <a:pt x="97366" y="24130"/>
                </a:lnTo>
                <a:lnTo>
                  <a:pt x="92921" y="25400"/>
                </a:lnTo>
                <a:lnTo>
                  <a:pt x="80348" y="33020"/>
                </a:lnTo>
                <a:lnTo>
                  <a:pt x="68156" y="40639"/>
                </a:lnTo>
                <a:lnTo>
                  <a:pt x="64473" y="43180"/>
                </a:lnTo>
                <a:lnTo>
                  <a:pt x="60536" y="45720"/>
                </a:lnTo>
                <a:lnTo>
                  <a:pt x="56853" y="48260"/>
                </a:lnTo>
                <a:lnTo>
                  <a:pt x="53170" y="52070"/>
                </a:lnTo>
                <a:lnTo>
                  <a:pt x="49741" y="54610"/>
                </a:lnTo>
                <a:lnTo>
                  <a:pt x="43137" y="60960"/>
                </a:lnTo>
                <a:lnTo>
                  <a:pt x="39962" y="63500"/>
                </a:lnTo>
                <a:lnTo>
                  <a:pt x="36914" y="67310"/>
                </a:lnTo>
                <a:lnTo>
                  <a:pt x="34120" y="69850"/>
                </a:lnTo>
                <a:lnTo>
                  <a:pt x="28532" y="76200"/>
                </a:lnTo>
                <a:lnTo>
                  <a:pt x="26119" y="80010"/>
                </a:lnTo>
                <a:lnTo>
                  <a:pt x="23579" y="83820"/>
                </a:lnTo>
                <a:lnTo>
                  <a:pt x="21420" y="86360"/>
                </a:lnTo>
                <a:lnTo>
                  <a:pt x="19134" y="90170"/>
                </a:lnTo>
                <a:lnTo>
                  <a:pt x="15070" y="96520"/>
                </a:lnTo>
                <a:lnTo>
                  <a:pt x="13292" y="100330"/>
                </a:lnTo>
                <a:lnTo>
                  <a:pt x="9990" y="107950"/>
                </a:lnTo>
                <a:lnTo>
                  <a:pt x="8466" y="111760"/>
                </a:lnTo>
                <a:lnTo>
                  <a:pt x="7196" y="114300"/>
                </a:lnTo>
                <a:lnTo>
                  <a:pt x="973" y="140970"/>
                </a:lnTo>
                <a:lnTo>
                  <a:pt x="465" y="144780"/>
                </a:lnTo>
                <a:lnTo>
                  <a:pt x="211" y="148589"/>
                </a:lnTo>
                <a:lnTo>
                  <a:pt x="110" y="151130"/>
                </a:lnTo>
                <a:lnTo>
                  <a:pt x="0" y="156210"/>
                </a:lnTo>
                <a:lnTo>
                  <a:pt x="169" y="161289"/>
                </a:lnTo>
                <a:lnTo>
                  <a:pt x="296" y="163830"/>
                </a:lnTo>
                <a:lnTo>
                  <a:pt x="465" y="166370"/>
                </a:lnTo>
                <a:lnTo>
                  <a:pt x="973" y="170180"/>
                </a:lnTo>
                <a:lnTo>
                  <a:pt x="1354" y="173989"/>
                </a:lnTo>
                <a:lnTo>
                  <a:pt x="2878" y="181610"/>
                </a:lnTo>
                <a:lnTo>
                  <a:pt x="3767" y="185420"/>
                </a:lnTo>
                <a:lnTo>
                  <a:pt x="4783" y="189230"/>
                </a:lnTo>
                <a:lnTo>
                  <a:pt x="5799" y="191770"/>
                </a:lnTo>
                <a:lnTo>
                  <a:pt x="7196" y="195580"/>
                </a:lnTo>
                <a:lnTo>
                  <a:pt x="8466" y="199389"/>
                </a:lnTo>
                <a:lnTo>
                  <a:pt x="9990" y="203200"/>
                </a:lnTo>
                <a:lnTo>
                  <a:pt x="13292" y="210820"/>
                </a:lnTo>
                <a:lnTo>
                  <a:pt x="15070" y="213360"/>
                </a:lnTo>
                <a:lnTo>
                  <a:pt x="19134" y="220980"/>
                </a:lnTo>
                <a:lnTo>
                  <a:pt x="21420" y="224789"/>
                </a:lnTo>
                <a:lnTo>
                  <a:pt x="23579" y="227330"/>
                </a:lnTo>
                <a:lnTo>
                  <a:pt x="26119" y="231139"/>
                </a:lnTo>
                <a:lnTo>
                  <a:pt x="28532" y="233680"/>
                </a:lnTo>
                <a:lnTo>
                  <a:pt x="34120" y="241300"/>
                </a:lnTo>
                <a:lnTo>
                  <a:pt x="36914" y="243839"/>
                </a:lnTo>
                <a:lnTo>
                  <a:pt x="43137" y="250189"/>
                </a:lnTo>
                <a:lnTo>
                  <a:pt x="49741" y="256539"/>
                </a:lnTo>
                <a:lnTo>
                  <a:pt x="53170" y="259080"/>
                </a:lnTo>
                <a:lnTo>
                  <a:pt x="56853" y="262889"/>
                </a:lnTo>
                <a:lnTo>
                  <a:pt x="60536" y="265430"/>
                </a:lnTo>
                <a:lnTo>
                  <a:pt x="63711" y="267970"/>
                </a:lnTo>
                <a:lnTo>
                  <a:pt x="66886" y="269239"/>
                </a:lnTo>
                <a:lnTo>
                  <a:pt x="70188" y="271780"/>
                </a:lnTo>
                <a:lnTo>
                  <a:pt x="76792" y="275589"/>
                </a:lnTo>
                <a:lnTo>
                  <a:pt x="80221" y="278130"/>
                </a:lnTo>
                <a:lnTo>
                  <a:pt x="87079" y="281939"/>
                </a:lnTo>
                <a:lnTo>
                  <a:pt x="90762" y="283210"/>
                </a:lnTo>
                <a:lnTo>
                  <a:pt x="94191" y="285750"/>
                </a:lnTo>
                <a:lnTo>
                  <a:pt x="97747" y="287020"/>
                </a:lnTo>
                <a:lnTo>
                  <a:pt x="101430" y="289560"/>
                </a:lnTo>
                <a:lnTo>
                  <a:pt x="112479" y="293370"/>
                </a:lnTo>
                <a:lnTo>
                  <a:pt x="123909" y="297180"/>
                </a:lnTo>
                <a:lnTo>
                  <a:pt x="127846" y="298450"/>
                </a:lnTo>
                <a:lnTo>
                  <a:pt x="131656" y="299720"/>
                </a:lnTo>
                <a:lnTo>
                  <a:pt x="139530" y="302260"/>
                </a:lnTo>
                <a:lnTo>
                  <a:pt x="143340" y="303530"/>
                </a:lnTo>
                <a:lnTo>
                  <a:pt x="147277" y="303530"/>
                </a:lnTo>
                <a:lnTo>
                  <a:pt x="151341" y="304800"/>
                </a:lnTo>
                <a:lnTo>
                  <a:pt x="163406" y="307339"/>
                </a:lnTo>
                <a:lnTo>
                  <a:pt x="167470" y="307339"/>
                </a:lnTo>
                <a:lnTo>
                  <a:pt x="171407" y="308610"/>
                </a:lnTo>
                <a:lnTo>
                  <a:pt x="241130" y="308610"/>
                </a:lnTo>
                <a:lnTo>
                  <a:pt x="249258" y="307339"/>
                </a:lnTo>
                <a:lnTo>
                  <a:pt x="253195" y="306070"/>
                </a:lnTo>
                <a:lnTo>
                  <a:pt x="257386" y="306070"/>
                </a:lnTo>
                <a:lnTo>
                  <a:pt x="261323" y="304800"/>
                </a:lnTo>
                <a:lnTo>
                  <a:pt x="265260" y="304800"/>
                </a:lnTo>
                <a:lnTo>
                  <a:pt x="269324" y="303530"/>
                </a:lnTo>
                <a:lnTo>
                  <a:pt x="273134" y="302260"/>
                </a:lnTo>
                <a:lnTo>
                  <a:pt x="277198" y="300989"/>
                </a:lnTo>
                <a:lnTo>
                  <a:pt x="281135" y="299720"/>
                </a:lnTo>
                <a:lnTo>
                  <a:pt x="284818" y="298450"/>
                </a:lnTo>
                <a:lnTo>
                  <a:pt x="288755" y="298450"/>
                </a:lnTo>
                <a:lnTo>
                  <a:pt x="292565" y="297180"/>
                </a:lnTo>
                <a:lnTo>
                  <a:pt x="303995" y="292100"/>
                </a:lnTo>
                <a:lnTo>
                  <a:pt x="307551" y="290830"/>
                </a:lnTo>
                <a:lnTo>
                  <a:pt x="466735" y="290830"/>
                </a:lnTo>
                <a:lnTo>
                  <a:pt x="453215" y="280670"/>
                </a:lnTo>
                <a:lnTo>
                  <a:pt x="194902" y="280670"/>
                </a:lnTo>
                <a:lnTo>
                  <a:pt x="190838" y="279400"/>
                </a:lnTo>
                <a:lnTo>
                  <a:pt x="182837" y="279400"/>
                </a:lnTo>
                <a:lnTo>
                  <a:pt x="171026" y="278130"/>
                </a:lnTo>
                <a:lnTo>
                  <a:pt x="159342" y="275589"/>
                </a:lnTo>
                <a:lnTo>
                  <a:pt x="155532" y="274320"/>
                </a:lnTo>
                <a:lnTo>
                  <a:pt x="151595" y="273050"/>
                </a:lnTo>
                <a:lnTo>
                  <a:pt x="147912" y="273050"/>
                </a:lnTo>
                <a:lnTo>
                  <a:pt x="143975" y="271780"/>
                </a:lnTo>
                <a:lnTo>
                  <a:pt x="129243" y="266700"/>
                </a:lnTo>
                <a:lnTo>
                  <a:pt x="125560" y="264160"/>
                </a:lnTo>
                <a:lnTo>
                  <a:pt x="118448" y="261620"/>
                </a:lnTo>
                <a:lnTo>
                  <a:pt x="115019" y="260350"/>
                </a:lnTo>
                <a:lnTo>
                  <a:pt x="108161" y="256539"/>
                </a:lnTo>
                <a:lnTo>
                  <a:pt x="104859" y="254000"/>
                </a:lnTo>
                <a:lnTo>
                  <a:pt x="98255" y="250189"/>
                </a:lnTo>
                <a:lnTo>
                  <a:pt x="95080" y="248920"/>
                </a:lnTo>
                <a:lnTo>
                  <a:pt x="91905" y="246380"/>
                </a:lnTo>
                <a:lnTo>
                  <a:pt x="88857" y="243839"/>
                </a:lnTo>
                <a:lnTo>
                  <a:pt x="80094" y="236220"/>
                </a:lnTo>
                <a:lnTo>
                  <a:pt x="74760" y="232410"/>
                </a:lnTo>
                <a:lnTo>
                  <a:pt x="69807" y="227330"/>
                </a:lnTo>
                <a:lnTo>
                  <a:pt x="65235" y="222250"/>
                </a:lnTo>
                <a:lnTo>
                  <a:pt x="63076" y="218439"/>
                </a:lnTo>
                <a:lnTo>
                  <a:pt x="61044" y="215900"/>
                </a:lnTo>
                <a:lnTo>
                  <a:pt x="57234" y="210820"/>
                </a:lnTo>
                <a:lnTo>
                  <a:pt x="55456" y="208280"/>
                </a:lnTo>
                <a:lnTo>
                  <a:pt x="53805" y="205739"/>
                </a:lnTo>
                <a:lnTo>
                  <a:pt x="50757" y="199389"/>
                </a:lnTo>
                <a:lnTo>
                  <a:pt x="49360" y="196850"/>
                </a:lnTo>
                <a:lnTo>
                  <a:pt x="48090" y="194310"/>
                </a:lnTo>
                <a:lnTo>
                  <a:pt x="45804" y="187960"/>
                </a:lnTo>
                <a:lnTo>
                  <a:pt x="44788" y="185420"/>
                </a:lnTo>
                <a:lnTo>
                  <a:pt x="43899" y="182880"/>
                </a:lnTo>
                <a:lnTo>
                  <a:pt x="43137" y="179070"/>
                </a:lnTo>
                <a:lnTo>
                  <a:pt x="42375" y="176530"/>
                </a:lnTo>
                <a:lnTo>
                  <a:pt x="41740" y="173989"/>
                </a:lnTo>
                <a:lnTo>
                  <a:pt x="40724" y="167639"/>
                </a:lnTo>
                <a:lnTo>
                  <a:pt x="40216" y="161289"/>
                </a:lnTo>
                <a:lnTo>
                  <a:pt x="40318" y="148589"/>
                </a:lnTo>
                <a:lnTo>
                  <a:pt x="40724" y="143510"/>
                </a:lnTo>
                <a:lnTo>
                  <a:pt x="41740" y="137160"/>
                </a:lnTo>
                <a:lnTo>
                  <a:pt x="42375" y="134620"/>
                </a:lnTo>
                <a:lnTo>
                  <a:pt x="43137" y="132080"/>
                </a:lnTo>
                <a:lnTo>
                  <a:pt x="43899" y="128270"/>
                </a:lnTo>
                <a:lnTo>
                  <a:pt x="44788" y="125730"/>
                </a:lnTo>
                <a:lnTo>
                  <a:pt x="45804" y="123189"/>
                </a:lnTo>
                <a:lnTo>
                  <a:pt x="48090" y="116839"/>
                </a:lnTo>
                <a:lnTo>
                  <a:pt x="49360" y="114300"/>
                </a:lnTo>
                <a:lnTo>
                  <a:pt x="50757" y="111760"/>
                </a:lnTo>
                <a:lnTo>
                  <a:pt x="53805" y="105410"/>
                </a:lnTo>
                <a:lnTo>
                  <a:pt x="55456" y="102870"/>
                </a:lnTo>
                <a:lnTo>
                  <a:pt x="57234" y="100330"/>
                </a:lnTo>
                <a:lnTo>
                  <a:pt x="59139" y="97789"/>
                </a:lnTo>
                <a:lnTo>
                  <a:pt x="61044" y="93980"/>
                </a:lnTo>
                <a:lnTo>
                  <a:pt x="85936" y="69850"/>
                </a:lnTo>
                <a:lnTo>
                  <a:pt x="88857" y="67310"/>
                </a:lnTo>
                <a:lnTo>
                  <a:pt x="91905" y="64770"/>
                </a:lnTo>
                <a:lnTo>
                  <a:pt x="95080" y="62230"/>
                </a:lnTo>
                <a:lnTo>
                  <a:pt x="98255" y="60960"/>
                </a:lnTo>
                <a:lnTo>
                  <a:pt x="104859" y="55880"/>
                </a:lnTo>
                <a:lnTo>
                  <a:pt x="108161" y="54610"/>
                </a:lnTo>
                <a:lnTo>
                  <a:pt x="115019" y="50800"/>
                </a:lnTo>
                <a:lnTo>
                  <a:pt x="118448" y="49530"/>
                </a:lnTo>
                <a:lnTo>
                  <a:pt x="122004" y="48260"/>
                </a:lnTo>
                <a:lnTo>
                  <a:pt x="125560" y="45720"/>
                </a:lnTo>
                <a:lnTo>
                  <a:pt x="143975" y="39370"/>
                </a:lnTo>
                <a:lnTo>
                  <a:pt x="147912" y="38100"/>
                </a:lnTo>
                <a:lnTo>
                  <a:pt x="151595" y="36830"/>
                </a:lnTo>
                <a:lnTo>
                  <a:pt x="155532" y="36830"/>
                </a:lnTo>
                <a:lnTo>
                  <a:pt x="159342" y="35560"/>
                </a:lnTo>
                <a:lnTo>
                  <a:pt x="182837" y="31750"/>
                </a:lnTo>
                <a:lnTo>
                  <a:pt x="186774" y="31750"/>
                </a:lnTo>
                <a:lnTo>
                  <a:pt x="190838" y="30480"/>
                </a:lnTo>
                <a:lnTo>
                  <a:pt x="329014" y="30480"/>
                </a:lnTo>
                <a:lnTo>
                  <a:pt x="320632" y="25400"/>
                </a:lnTo>
                <a:lnTo>
                  <a:pt x="316314" y="24130"/>
                </a:lnTo>
                <a:lnTo>
                  <a:pt x="311869" y="21589"/>
                </a:lnTo>
                <a:lnTo>
                  <a:pt x="307424" y="20320"/>
                </a:lnTo>
                <a:lnTo>
                  <a:pt x="302979" y="17780"/>
                </a:lnTo>
                <a:lnTo>
                  <a:pt x="298534" y="16510"/>
                </a:lnTo>
                <a:lnTo>
                  <a:pt x="293835" y="15239"/>
                </a:lnTo>
                <a:lnTo>
                  <a:pt x="289263" y="12700"/>
                </a:lnTo>
                <a:lnTo>
                  <a:pt x="279992" y="10160"/>
                </a:lnTo>
                <a:lnTo>
                  <a:pt x="260815" y="5080"/>
                </a:lnTo>
                <a:close/>
              </a:path>
              <a:path w="530860" h="397510">
                <a:moveTo>
                  <a:pt x="329014" y="30480"/>
                </a:moveTo>
                <a:lnTo>
                  <a:pt x="222715" y="30480"/>
                </a:lnTo>
                <a:lnTo>
                  <a:pt x="226779" y="31750"/>
                </a:lnTo>
                <a:lnTo>
                  <a:pt x="234780" y="31750"/>
                </a:lnTo>
                <a:lnTo>
                  <a:pt x="238590" y="33020"/>
                </a:lnTo>
                <a:lnTo>
                  <a:pt x="254338" y="35560"/>
                </a:lnTo>
                <a:lnTo>
                  <a:pt x="258148" y="36830"/>
                </a:lnTo>
                <a:lnTo>
                  <a:pt x="261958" y="36830"/>
                </a:lnTo>
                <a:lnTo>
                  <a:pt x="269578" y="39370"/>
                </a:lnTo>
                <a:lnTo>
                  <a:pt x="273261" y="40639"/>
                </a:lnTo>
                <a:lnTo>
                  <a:pt x="277071" y="41910"/>
                </a:lnTo>
                <a:lnTo>
                  <a:pt x="280627" y="43180"/>
                </a:lnTo>
                <a:lnTo>
                  <a:pt x="284310" y="44450"/>
                </a:lnTo>
                <a:lnTo>
                  <a:pt x="287866" y="45720"/>
                </a:lnTo>
                <a:lnTo>
                  <a:pt x="291549" y="48260"/>
                </a:lnTo>
                <a:lnTo>
                  <a:pt x="294978" y="49530"/>
                </a:lnTo>
                <a:lnTo>
                  <a:pt x="298534" y="50800"/>
                </a:lnTo>
                <a:lnTo>
                  <a:pt x="305392" y="54610"/>
                </a:lnTo>
                <a:lnTo>
                  <a:pt x="308821" y="55880"/>
                </a:lnTo>
                <a:lnTo>
                  <a:pt x="311996" y="58420"/>
                </a:lnTo>
                <a:lnTo>
                  <a:pt x="315298" y="60960"/>
                </a:lnTo>
                <a:lnTo>
                  <a:pt x="318600" y="62230"/>
                </a:lnTo>
                <a:lnTo>
                  <a:pt x="327744" y="69850"/>
                </a:lnTo>
                <a:lnTo>
                  <a:pt x="330665" y="71120"/>
                </a:lnTo>
                <a:lnTo>
                  <a:pt x="354541" y="97789"/>
                </a:lnTo>
                <a:lnTo>
                  <a:pt x="358097" y="102870"/>
                </a:lnTo>
                <a:lnTo>
                  <a:pt x="361399" y="107950"/>
                </a:lnTo>
                <a:lnTo>
                  <a:pt x="362923" y="111760"/>
                </a:lnTo>
                <a:lnTo>
                  <a:pt x="364193" y="114300"/>
                </a:lnTo>
                <a:lnTo>
                  <a:pt x="365590" y="116839"/>
                </a:lnTo>
                <a:lnTo>
                  <a:pt x="366606" y="119380"/>
                </a:lnTo>
                <a:lnTo>
                  <a:pt x="367749" y="123189"/>
                </a:lnTo>
                <a:lnTo>
                  <a:pt x="368765" y="125730"/>
                </a:lnTo>
                <a:lnTo>
                  <a:pt x="373337" y="149860"/>
                </a:lnTo>
                <a:lnTo>
                  <a:pt x="373464" y="151130"/>
                </a:lnTo>
                <a:lnTo>
                  <a:pt x="373591" y="158750"/>
                </a:lnTo>
                <a:lnTo>
                  <a:pt x="373337" y="161289"/>
                </a:lnTo>
                <a:lnTo>
                  <a:pt x="373210" y="163830"/>
                </a:lnTo>
                <a:lnTo>
                  <a:pt x="366606" y="190500"/>
                </a:lnTo>
                <a:lnTo>
                  <a:pt x="365590" y="194310"/>
                </a:lnTo>
                <a:lnTo>
                  <a:pt x="364193" y="196850"/>
                </a:lnTo>
                <a:lnTo>
                  <a:pt x="362923" y="199389"/>
                </a:lnTo>
                <a:lnTo>
                  <a:pt x="361399" y="201930"/>
                </a:lnTo>
                <a:lnTo>
                  <a:pt x="358097" y="208280"/>
                </a:lnTo>
                <a:lnTo>
                  <a:pt x="354541" y="213360"/>
                </a:lnTo>
                <a:lnTo>
                  <a:pt x="350477" y="218439"/>
                </a:lnTo>
                <a:lnTo>
                  <a:pt x="348318" y="222250"/>
                </a:lnTo>
                <a:lnTo>
                  <a:pt x="341333" y="229870"/>
                </a:lnTo>
                <a:lnTo>
                  <a:pt x="338793" y="232410"/>
                </a:lnTo>
                <a:lnTo>
                  <a:pt x="333459" y="236220"/>
                </a:lnTo>
                <a:lnTo>
                  <a:pt x="330665" y="238760"/>
                </a:lnTo>
                <a:lnTo>
                  <a:pt x="324696" y="243839"/>
                </a:lnTo>
                <a:lnTo>
                  <a:pt x="318600" y="248920"/>
                </a:lnTo>
                <a:lnTo>
                  <a:pt x="311996" y="252730"/>
                </a:lnTo>
                <a:lnTo>
                  <a:pt x="308821" y="254000"/>
                </a:lnTo>
                <a:lnTo>
                  <a:pt x="305392" y="256539"/>
                </a:lnTo>
                <a:lnTo>
                  <a:pt x="298534" y="260350"/>
                </a:lnTo>
                <a:lnTo>
                  <a:pt x="294978" y="261620"/>
                </a:lnTo>
                <a:lnTo>
                  <a:pt x="291549" y="262889"/>
                </a:lnTo>
                <a:lnTo>
                  <a:pt x="287866" y="264160"/>
                </a:lnTo>
                <a:lnTo>
                  <a:pt x="284310" y="266700"/>
                </a:lnTo>
                <a:lnTo>
                  <a:pt x="280627" y="267970"/>
                </a:lnTo>
                <a:lnTo>
                  <a:pt x="277071" y="269239"/>
                </a:lnTo>
                <a:lnTo>
                  <a:pt x="273261" y="270510"/>
                </a:lnTo>
                <a:lnTo>
                  <a:pt x="269578" y="271780"/>
                </a:lnTo>
                <a:lnTo>
                  <a:pt x="265768" y="273050"/>
                </a:lnTo>
                <a:lnTo>
                  <a:pt x="258148" y="274320"/>
                </a:lnTo>
                <a:lnTo>
                  <a:pt x="254338" y="275589"/>
                </a:lnTo>
                <a:lnTo>
                  <a:pt x="242527" y="278130"/>
                </a:lnTo>
                <a:lnTo>
                  <a:pt x="234780" y="278130"/>
                </a:lnTo>
                <a:lnTo>
                  <a:pt x="230716" y="279400"/>
                </a:lnTo>
                <a:lnTo>
                  <a:pt x="222715" y="279400"/>
                </a:lnTo>
                <a:lnTo>
                  <a:pt x="218778" y="280670"/>
                </a:lnTo>
                <a:lnTo>
                  <a:pt x="453215" y="280670"/>
                </a:lnTo>
                <a:lnTo>
                  <a:pt x="387307" y="231139"/>
                </a:lnTo>
                <a:lnTo>
                  <a:pt x="391371" y="226060"/>
                </a:lnTo>
                <a:lnTo>
                  <a:pt x="393276" y="222250"/>
                </a:lnTo>
                <a:lnTo>
                  <a:pt x="395054" y="219710"/>
                </a:lnTo>
                <a:lnTo>
                  <a:pt x="398229" y="213360"/>
                </a:lnTo>
                <a:lnTo>
                  <a:pt x="399880" y="210820"/>
                </a:lnTo>
                <a:lnTo>
                  <a:pt x="402674" y="205739"/>
                </a:lnTo>
                <a:lnTo>
                  <a:pt x="403944" y="201930"/>
                </a:lnTo>
                <a:lnTo>
                  <a:pt x="405214" y="199389"/>
                </a:lnTo>
                <a:lnTo>
                  <a:pt x="406357" y="196850"/>
                </a:lnTo>
                <a:lnTo>
                  <a:pt x="407373" y="193039"/>
                </a:lnTo>
                <a:lnTo>
                  <a:pt x="410040" y="184150"/>
                </a:lnTo>
                <a:lnTo>
                  <a:pt x="410675" y="181610"/>
                </a:lnTo>
                <a:lnTo>
                  <a:pt x="411945" y="175260"/>
                </a:lnTo>
                <a:lnTo>
                  <a:pt x="412453" y="171450"/>
                </a:lnTo>
                <a:lnTo>
                  <a:pt x="412834" y="168910"/>
                </a:lnTo>
                <a:lnTo>
                  <a:pt x="413342" y="162560"/>
                </a:lnTo>
                <a:lnTo>
                  <a:pt x="413545" y="157480"/>
                </a:lnTo>
                <a:lnTo>
                  <a:pt x="413469" y="149860"/>
                </a:lnTo>
                <a:lnTo>
                  <a:pt x="413215" y="147320"/>
                </a:lnTo>
                <a:lnTo>
                  <a:pt x="413088" y="144780"/>
                </a:lnTo>
                <a:lnTo>
                  <a:pt x="412326" y="138430"/>
                </a:lnTo>
                <a:lnTo>
                  <a:pt x="411818" y="134620"/>
                </a:lnTo>
                <a:lnTo>
                  <a:pt x="409913" y="125730"/>
                </a:lnTo>
                <a:lnTo>
                  <a:pt x="409024" y="123189"/>
                </a:lnTo>
                <a:lnTo>
                  <a:pt x="408135" y="119380"/>
                </a:lnTo>
                <a:lnTo>
                  <a:pt x="406103" y="114300"/>
                </a:lnTo>
                <a:lnTo>
                  <a:pt x="404960" y="110489"/>
                </a:lnTo>
                <a:lnTo>
                  <a:pt x="402420" y="105410"/>
                </a:lnTo>
                <a:lnTo>
                  <a:pt x="401023" y="101600"/>
                </a:lnTo>
                <a:lnTo>
                  <a:pt x="397975" y="96520"/>
                </a:lnTo>
                <a:lnTo>
                  <a:pt x="396324" y="92710"/>
                </a:lnTo>
                <a:lnTo>
                  <a:pt x="394546" y="90170"/>
                </a:lnTo>
                <a:lnTo>
                  <a:pt x="392895" y="87630"/>
                </a:lnTo>
                <a:lnTo>
                  <a:pt x="390990" y="85089"/>
                </a:lnTo>
                <a:lnTo>
                  <a:pt x="372956" y="63500"/>
                </a:lnTo>
                <a:lnTo>
                  <a:pt x="370416" y="60960"/>
                </a:lnTo>
                <a:lnTo>
                  <a:pt x="337269" y="35560"/>
                </a:lnTo>
                <a:lnTo>
                  <a:pt x="333332" y="33020"/>
                </a:lnTo>
                <a:lnTo>
                  <a:pt x="329014" y="30480"/>
                </a:lnTo>
                <a:close/>
              </a:path>
              <a:path w="530860" h="397510">
                <a:moveTo>
                  <a:pt x="227033" y="227330"/>
                </a:moveTo>
                <a:lnTo>
                  <a:pt x="210523" y="227330"/>
                </a:lnTo>
                <a:lnTo>
                  <a:pt x="213190" y="228600"/>
                </a:lnTo>
                <a:lnTo>
                  <a:pt x="224366" y="228600"/>
                </a:lnTo>
                <a:lnTo>
                  <a:pt x="227033" y="227330"/>
                </a:lnTo>
                <a:close/>
              </a:path>
              <a:path w="530860" h="397510">
                <a:moveTo>
                  <a:pt x="230716" y="226060"/>
                </a:moveTo>
                <a:lnTo>
                  <a:pt x="206840" y="226060"/>
                </a:lnTo>
                <a:lnTo>
                  <a:pt x="207983" y="227330"/>
                </a:lnTo>
                <a:lnTo>
                  <a:pt x="229573" y="227330"/>
                </a:lnTo>
                <a:lnTo>
                  <a:pt x="230716" y="226060"/>
                </a:lnTo>
                <a:close/>
              </a:path>
              <a:path w="530860" h="397510">
                <a:moveTo>
                  <a:pt x="234272" y="224789"/>
                </a:moveTo>
                <a:lnTo>
                  <a:pt x="203284" y="224789"/>
                </a:lnTo>
                <a:lnTo>
                  <a:pt x="204427" y="226060"/>
                </a:lnTo>
                <a:lnTo>
                  <a:pt x="233129" y="226060"/>
                </a:lnTo>
                <a:lnTo>
                  <a:pt x="234272" y="224789"/>
                </a:lnTo>
                <a:close/>
              </a:path>
              <a:path w="530860" h="397510">
                <a:moveTo>
                  <a:pt x="163025" y="157480"/>
                </a:moveTo>
                <a:lnTo>
                  <a:pt x="111971" y="157480"/>
                </a:lnTo>
                <a:lnTo>
                  <a:pt x="111336" y="158750"/>
                </a:lnTo>
                <a:lnTo>
                  <a:pt x="110955" y="160020"/>
                </a:lnTo>
                <a:lnTo>
                  <a:pt x="110701" y="161289"/>
                </a:lnTo>
                <a:lnTo>
                  <a:pt x="110320" y="161289"/>
                </a:lnTo>
                <a:lnTo>
                  <a:pt x="110066" y="162560"/>
                </a:lnTo>
                <a:lnTo>
                  <a:pt x="109939" y="163830"/>
                </a:lnTo>
                <a:lnTo>
                  <a:pt x="109685" y="165100"/>
                </a:lnTo>
                <a:lnTo>
                  <a:pt x="109685" y="167639"/>
                </a:lnTo>
                <a:lnTo>
                  <a:pt x="109939" y="168910"/>
                </a:lnTo>
                <a:lnTo>
                  <a:pt x="110320" y="170180"/>
                </a:lnTo>
                <a:lnTo>
                  <a:pt x="111590" y="173989"/>
                </a:lnTo>
                <a:lnTo>
                  <a:pt x="111971" y="173989"/>
                </a:lnTo>
                <a:lnTo>
                  <a:pt x="112606" y="175260"/>
                </a:lnTo>
                <a:lnTo>
                  <a:pt x="113622" y="176530"/>
                </a:lnTo>
                <a:lnTo>
                  <a:pt x="114384" y="177800"/>
                </a:lnTo>
                <a:lnTo>
                  <a:pt x="115019" y="177800"/>
                </a:lnTo>
                <a:lnTo>
                  <a:pt x="116416" y="179070"/>
                </a:lnTo>
                <a:lnTo>
                  <a:pt x="85809" y="218439"/>
                </a:lnTo>
                <a:lnTo>
                  <a:pt x="101938" y="224789"/>
                </a:lnTo>
                <a:lnTo>
                  <a:pt x="133053" y="186689"/>
                </a:lnTo>
                <a:lnTo>
                  <a:pt x="143086" y="186689"/>
                </a:lnTo>
                <a:lnTo>
                  <a:pt x="144991" y="185420"/>
                </a:lnTo>
                <a:lnTo>
                  <a:pt x="148420" y="185420"/>
                </a:lnTo>
                <a:lnTo>
                  <a:pt x="150071" y="184150"/>
                </a:lnTo>
                <a:lnTo>
                  <a:pt x="189459" y="184150"/>
                </a:lnTo>
                <a:lnTo>
                  <a:pt x="163660" y="172720"/>
                </a:lnTo>
                <a:lnTo>
                  <a:pt x="164295" y="171450"/>
                </a:lnTo>
                <a:lnTo>
                  <a:pt x="164803" y="168910"/>
                </a:lnTo>
                <a:lnTo>
                  <a:pt x="165184" y="166370"/>
                </a:lnTo>
                <a:lnTo>
                  <a:pt x="165057" y="163830"/>
                </a:lnTo>
                <a:lnTo>
                  <a:pt x="164930" y="162560"/>
                </a:lnTo>
                <a:lnTo>
                  <a:pt x="164676" y="161289"/>
                </a:lnTo>
                <a:lnTo>
                  <a:pt x="163914" y="160020"/>
                </a:lnTo>
                <a:lnTo>
                  <a:pt x="163533" y="158750"/>
                </a:lnTo>
                <a:lnTo>
                  <a:pt x="163025" y="157480"/>
                </a:lnTo>
                <a:close/>
              </a:path>
              <a:path w="530860" h="397510">
                <a:moveTo>
                  <a:pt x="236304" y="223520"/>
                </a:moveTo>
                <a:lnTo>
                  <a:pt x="201125" y="223520"/>
                </a:lnTo>
                <a:lnTo>
                  <a:pt x="202141" y="224789"/>
                </a:lnTo>
                <a:lnTo>
                  <a:pt x="235288" y="224789"/>
                </a:lnTo>
                <a:lnTo>
                  <a:pt x="236304" y="223520"/>
                </a:lnTo>
                <a:close/>
              </a:path>
              <a:path w="530860" h="397510">
                <a:moveTo>
                  <a:pt x="189459" y="184150"/>
                </a:moveTo>
                <a:lnTo>
                  <a:pt x="151595" y="184150"/>
                </a:lnTo>
                <a:lnTo>
                  <a:pt x="192362" y="201930"/>
                </a:lnTo>
                <a:lnTo>
                  <a:pt x="191346" y="204470"/>
                </a:lnTo>
                <a:lnTo>
                  <a:pt x="191092" y="205739"/>
                </a:lnTo>
                <a:lnTo>
                  <a:pt x="190965" y="208280"/>
                </a:lnTo>
                <a:lnTo>
                  <a:pt x="191219" y="209550"/>
                </a:lnTo>
                <a:lnTo>
                  <a:pt x="191346" y="210820"/>
                </a:lnTo>
                <a:lnTo>
                  <a:pt x="191600" y="212089"/>
                </a:lnTo>
                <a:lnTo>
                  <a:pt x="192743" y="214630"/>
                </a:lnTo>
                <a:lnTo>
                  <a:pt x="193759" y="217170"/>
                </a:lnTo>
                <a:lnTo>
                  <a:pt x="195029" y="218439"/>
                </a:lnTo>
                <a:lnTo>
                  <a:pt x="196426" y="219710"/>
                </a:lnTo>
                <a:lnTo>
                  <a:pt x="197442" y="220980"/>
                </a:lnTo>
                <a:lnTo>
                  <a:pt x="198204" y="222250"/>
                </a:lnTo>
                <a:lnTo>
                  <a:pt x="199093" y="222250"/>
                </a:lnTo>
                <a:lnTo>
                  <a:pt x="200109" y="223520"/>
                </a:lnTo>
                <a:lnTo>
                  <a:pt x="237447" y="223520"/>
                </a:lnTo>
                <a:lnTo>
                  <a:pt x="239225" y="222250"/>
                </a:lnTo>
                <a:lnTo>
                  <a:pt x="240114" y="220980"/>
                </a:lnTo>
                <a:lnTo>
                  <a:pt x="241765" y="219710"/>
                </a:lnTo>
                <a:lnTo>
                  <a:pt x="242527" y="218439"/>
                </a:lnTo>
                <a:lnTo>
                  <a:pt x="243162" y="217170"/>
                </a:lnTo>
                <a:lnTo>
                  <a:pt x="243670" y="217170"/>
                </a:lnTo>
                <a:lnTo>
                  <a:pt x="244305" y="215900"/>
                </a:lnTo>
                <a:lnTo>
                  <a:pt x="244813" y="214630"/>
                </a:lnTo>
                <a:lnTo>
                  <a:pt x="245575" y="213360"/>
                </a:lnTo>
                <a:lnTo>
                  <a:pt x="246083" y="210820"/>
                </a:lnTo>
                <a:lnTo>
                  <a:pt x="246464" y="209550"/>
                </a:lnTo>
                <a:lnTo>
                  <a:pt x="246464" y="205739"/>
                </a:lnTo>
                <a:lnTo>
                  <a:pt x="237193" y="191770"/>
                </a:lnTo>
                <a:lnTo>
                  <a:pt x="235796" y="191770"/>
                </a:lnTo>
                <a:lnTo>
                  <a:pt x="234272" y="190500"/>
                </a:lnTo>
                <a:lnTo>
                  <a:pt x="203792" y="190500"/>
                </a:lnTo>
                <a:lnTo>
                  <a:pt x="189459" y="184150"/>
                </a:lnTo>
                <a:close/>
              </a:path>
              <a:path w="530860" h="397510">
                <a:moveTo>
                  <a:pt x="258402" y="101600"/>
                </a:moveTo>
                <a:lnTo>
                  <a:pt x="233256" y="101600"/>
                </a:lnTo>
                <a:lnTo>
                  <a:pt x="229827" y="104139"/>
                </a:lnTo>
                <a:lnTo>
                  <a:pt x="227795" y="105410"/>
                </a:lnTo>
                <a:lnTo>
                  <a:pt x="226906" y="105410"/>
                </a:lnTo>
                <a:lnTo>
                  <a:pt x="225890" y="106680"/>
                </a:lnTo>
                <a:lnTo>
                  <a:pt x="225128" y="106680"/>
                </a:lnTo>
                <a:lnTo>
                  <a:pt x="223477" y="109220"/>
                </a:lnTo>
                <a:lnTo>
                  <a:pt x="222715" y="109220"/>
                </a:lnTo>
                <a:lnTo>
                  <a:pt x="221445" y="111760"/>
                </a:lnTo>
                <a:lnTo>
                  <a:pt x="220810" y="111760"/>
                </a:lnTo>
                <a:lnTo>
                  <a:pt x="219667" y="115570"/>
                </a:lnTo>
                <a:lnTo>
                  <a:pt x="219413" y="116839"/>
                </a:lnTo>
                <a:lnTo>
                  <a:pt x="219159" y="116839"/>
                </a:lnTo>
                <a:lnTo>
                  <a:pt x="218778" y="118110"/>
                </a:lnTo>
                <a:lnTo>
                  <a:pt x="218905" y="123189"/>
                </a:lnTo>
                <a:lnTo>
                  <a:pt x="219286" y="124460"/>
                </a:lnTo>
                <a:lnTo>
                  <a:pt x="219540" y="125730"/>
                </a:lnTo>
                <a:lnTo>
                  <a:pt x="220556" y="128270"/>
                </a:lnTo>
                <a:lnTo>
                  <a:pt x="221191" y="129539"/>
                </a:lnTo>
                <a:lnTo>
                  <a:pt x="221953" y="129539"/>
                </a:lnTo>
                <a:lnTo>
                  <a:pt x="222715" y="130810"/>
                </a:lnTo>
                <a:lnTo>
                  <a:pt x="223604" y="132080"/>
                </a:lnTo>
                <a:lnTo>
                  <a:pt x="224620" y="133350"/>
                </a:lnTo>
                <a:lnTo>
                  <a:pt x="226652" y="134620"/>
                </a:lnTo>
                <a:lnTo>
                  <a:pt x="227795" y="135889"/>
                </a:lnTo>
                <a:lnTo>
                  <a:pt x="229192" y="135889"/>
                </a:lnTo>
                <a:lnTo>
                  <a:pt x="230335" y="137160"/>
                </a:lnTo>
                <a:lnTo>
                  <a:pt x="211920" y="187960"/>
                </a:lnTo>
                <a:lnTo>
                  <a:pt x="209761" y="187960"/>
                </a:lnTo>
                <a:lnTo>
                  <a:pt x="205697" y="189230"/>
                </a:lnTo>
                <a:lnTo>
                  <a:pt x="203792" y="190500"/>
                </a:lnTo>
                <a:lnTo>
                  <a:pt x="234272" y="190500"/>
                </a:lnTo>
                <a:lnTo>
                  <a:pt x="232748" y="189230"/>
                </a:lnTo>
                <a:lnTo>
                  <a:pt x="230970" y="189230"/>
                </a:lnTo>
                <a:lnTo>
                  <a:pt x="248623" y="140970"/>
                </a:lnTo>
                <a:lnTo>
                  <a:pt x="252560" y="140970"/>
                </a:lnTo>
                <a:lnTo>
                  <a:pt x="253957" y="139700"/>
                </a:lnTo>
                <a:lnTo>
                  <a:pt x="257513" y="139700"/>
                </a:lnTo>
                <a:lnTo>
                  <a:pt x="258783" y="138430"/>
                </a:lnTo>
                <a:lnTo>
                  <a:pt x="260815" y="138430"/>
                </a:lnTo>
                <a:lnTo>
                  <a:pt x="261958" y="137160"/>
                </a:lnTo>
                <a:lnTo>
                  <a:pt x="262974" y="137160"/>
                </a:lnTo>
                <a:lnTo>
                  <a:pt x="264117" y="135889"/>
                </a:lnTo>
                <a:lnTo>
                  <a:pt x="265895" y="134620"/>
                </a:lnTo>
                <a:lnTo>
                  <a:pt x="266784" y="134620"/>
                </a:lnTo>
                <a:lnTo>
                  <a:pt x="267673" y="133350"/>
                </a:lnTo>
                <a:lnTo>
                  <a:pt x="269197" y="132080"/>
                </a:lnTo>
                <a:lnTo>
                  <a:pt x="269832" y="132080"/>
                </a:lnTo>
                <a:lnTo>
                  <a:pt x="270467" y="130810"/>
                </a:lnTo>
                <a:lnTo>
                  <a:pt x="271229" y="129539"/>
                </a:lnTo>
                <a:lnTo>
                  <a:pt x="272245" y="128270"/>
                </a:lnTo>
                <a:lnTo>
                  <a:pt x="272626" y="127000"/>
                </a:lnTo>
                <a:lnTo>
                  <a:pt x="273134" y="125730"/>
                </a:lnTo>
                <a:lnTo>
                  <a:pt x="273388" y="125730"/>
                </a:lnTo>
                <a:lnTo>
                  <a:pt x="274150" y="121920"/>
                </a:lnTo>
                <a:lnTo>
                  <a:pt x="274150" y="119380"/>
                </a:lnTo>
                <a:lnTo>
                  <a:pt x="273769" y="116839"/>
                </a:lnTo>
                <a:lnTo>
                  <a:pt x="273388" y="115570"/>
                </a:lnTo>
                <a:lnTo>
                  <a:pt x="273134" y="114300"/>
                </a:lnTo>
                <a:lnTo>
                  <a:pt x="272372" y="113030"/>
                </a:lnTo>
                <a:lnTo>
                  <a:pt x="288363" y="102870"/>
                </a:lnTo>
                <a:lnTo>
                  <a:pt x="259926" y="102870"/>
                </a:lnTo>
                <a:lnTo>
                  <a:pt x="258402" y="101600"/>
                </a:lnTo>
                <a:close/>
              </a:path>
              <a:path w="530860" h="397510">
                <a:moveTo>
                  <a:pt x="161120" y="154939"/>
                </a:moveTo>
                <a:lnTo>
                  <a:pt x="113749" y="154939"/>
                </a:lnTo>
                <a:lnTo>
                  <a:pt x="112479" y="157480"/>
                </a:lnTo>
                <a:lnTo>
                  <a:pt x="162517" y="157480"/>
                </a:lnTo>
                <a:lnTo>
                  <a:pt x="161755" y="156210"/>
                </a:lnTo>
                <a:lnTo>
                  <a:pt x="161120" y="154939"/>
                </a:lnTo>
                <a:close/>
              </a:path>
              <a:path w="530860" h="397510">
                <a:moveTo>
                  <a:pt x="158834" y="152400"/>
                </a:moveTo>
                <a:lnTo>
                  <a:pt x="116035" y="152400"/>
                </a:lnTo>
                <a:lnTo>
                  <a:pt x="115273" y="153670"/>
                </a:lnTo>
                <a:lnTo>
                  <a:pt x="114384" y="154939"/>
                </a:lnTo>
                <a:lnTo>
                  <a:pt x="160485" y="154939"/>
                </a:lnTo>
                <a:lnTo>
                  <a:pt x="158834" y="152400"/>
                </a:lnTo>
                <a:close/>
              </a:path>
              <a:path w="530860" h="397510">
                <a:moveTo>
                  <a:pt x="157056" y="151130"/>
                </a:moveTo>
                <a:lnTo>
                  <a:pt x="117940" y="151130"/>
                </a:lnTo>
                <a:lnTo>
                  <a:pt x="116924" y="152400"/>
                </a:lnTo>
                <a:lnTo>
                  <a:pt x="157945" y="152400"/>
                </a:lnTo>
                <a:lnTo>
                  <a:pt x="157056" y="151130"/>
                </a:lnTo>
                <a:close/>
              </a:path>
              <a:path w="530860" h="397510">
                <a:moveTo>
                  <a:pt x="150706" y="147320"/>
                </a:moveTo>
                <a:lnTo>
                  <a:pt x="124290" y="147320"/>
                </a:lnTo>
                <a:lnTo>
                  <a:pt x="123147" y="148589"/>
                </a:lnTo>
                <a:lnTo>
                  <a:pt x="120861" y="149860"/>
                </a:lnTo>
                <a:lnTo>
                  <a:pt x="118829" y="151130"/>
                </a:lnTo>
                <a:lnTo>
                  <a:pt x="156040" y="151130"/>
                </a:lnTo>
                <a:lnTo>
                  <a:pt x="155151" y="149860"/>
                </a:lnTo>
                <a:lnTo>
                  <a:pt x="154008" y="149860"/>
                </a:lnTo>
                <a:lnTo>
                  <a:pt x="150706" y="147320"/>
                </a:lnTo>
                <a:close/>
              </a:path>
              <a:path w="530860" h="397510">
                <a:moveTo>
                  <a:pt x="147023" y="146050"/>
                </a:moveTo>
                <a:lnTo>
                  <a:pt x="127973" y="146050"/>
                </a:lnTo>
                <a:lnTo>
                  <a:pt x="126703" y="147320"/>
                </a:lnTo>
                <a:lnTo>
                  <a:pt x="148293" y="147320"/>
                </a:lnTo>
                <a:lnTo>
                  <a:pt x="147023" y="146050"/>
                </a:lnTo>
                <a:close/>
              </a:path>
              <a:path w="530860" h="397510">
                <a:moveTo>
                  <a:pt x="140292" y="144780"/>
                </a:moveTo>
                <a:lnTo>
                  <a:pt x="134577" y="144780"/>
                </a:lnTo>
                <a:lnTo>
                  <a:pt x="133307" y="146050"/>
                </a:lnTo>
                <a:lnTo>
                  <a:pt x="141689" y="146050"/>
                </a:lnTo>
                <a:lnTo>
                  <a:pt x="140292" y="144780"/>
                </a:lnTo>
                <a:close/>
              </a:path>
              <a:path w="530860" h="397510">
                <a:moveTo>
                  <a:pt x="305900" y="72389"/>
                </a:moveTo>
                <a:lnTo>
                  <a:pt x="259926" y="102870"/>
                </a:lnTo>
                <a:lnTo>
                  <a:pt x="288363" y="102870"/>
                </a:lnTo>
                <a:lnTo>
                  <a:pt x="318346" y="83820"/>
                </a:lnTo>
                <a:lnTo>
                  <a:pt x="305900" y="72389"/>
                </a:lnTo>
                <a:close/>
              </a:path>
              <a:path w="530860" h="397510">
                <a:moveTo>
                  <a:pt x="255227" y="100330"/>
                </a:moveTo>
                <a:lnTo>
                  <a:pt x="238209" y="100330"/>
                </a:lnTo>
                <a:lnTo>
                  <a:pt x="235669" y="101600"/>
                </a:lnTo>
                <a:lnTo>
                  <a:pt x="256878" y="101600"/>
                </a:lnTo>
                <a:lnTo>
                  <a:pt x="255227" y="100330"/>
                </a:lnTo>
                <a:close/>
              </a:path>
              <a:path w="530860" h="397510">
                <a:moveTo>
                  <a:pt x="248242" y="99060"/>
                </a:moveTo>
                <a:lnTo>
                  <a:pt x="245067" y="99060"/>
                </a:lnTo>
                <a:lnTo>
                  <a:pt x="240876" y="100330"/>
                </a:lnTo>
                <a:lnTo>
                  <a:pt x="250147" y="100330"/>
                </a:lnTo>
                <a:lnTo>
                  <a:pt x="248242" y="99060"/>
                </a:lnTo>
                <a:close/>
              </a:path>
              <a:path w="530860" h="397510">
                <a:moveTo>
                  <a:pt x="231605" y="1270"/>
                </a:moveTo>
                <a:lnTo>
                  <a:pt x="181948" y="1270"/>
                </a:lnTo>
                <a:lnTo>
                  <a:pt x="172169" y="2539"/>
                </a:lnTo>
                <a:lnTo>
                  <a:pt x="157564" y="5080"/>
                </a:lnTo>
                <a:lnTo>
                  <a:pt x="255989" y="5080"/>
                </a:lnTo>
                <a:lnTo>
                  <a:pt x="241384" y="2539"/>
                </a:lnTo>
                <a:lnTo>
                  <a:pt x="231605" y="1270"/>
                </a:lnTo>
                <a:close/>
              </a:path>
              <a:path w="530860" h="397510">
                <a:moveTo>
                  <a:pt x="216746" y="0"/>
                </a:moveTo>
                <a:lnTo>
                  <a:pt x="196807" y="0"/>
                </a:lnTo>
                <a:lnTo>
                  <a:pt x="191854" y="1270"/>
                </a:lnTo>
                <a:lnTo>
                  <a:pt x="221572" y="1270"/>
                </a:lnTo>
                <a:lnTo>
                  <a:pt x="216746" y="0"/>
                </a:lnTo>
                <a:close/>
              </a:path>
            </a:pathLst>
          </a:custGeom>
          <a:solidFill>
            <a:srgbClr val="FFFFFF"/>
          </a:solidFill>
        </p:spPr>
        <p:txBody>
          <a:bodyPr wrap="square" lIns="0" tIns="0" rIns="0" bIns="0" rtlCol="0"/>
          <a:lstStyle/>
          <a:p>
            <a:endParaRPr sz="1350"/>
          </a:p>
        </p:txBody>
      </p:sp>
      <p:sp>
        <p:nvSpPr>
          <p:cNvPr id="23" name="object 23"/>
          <p:cNvSpPr/>
          <p:nvPr/>
        </p:nvSpPr>
        <p:spPr>
          <a:xfrm>
            <a:off x="1891665" y="4285678"/>
            <a:ext cx="398145" cy="294323"/>
          </a:xfrm>
          <a:custGeom>
            <a:avLst/>
            <a:gdLst/>
            <a:ahLst/>
            <a:cxnLst/>
            <a:rect l="l" t="t" r="r" b="b"/>
            <a:pathLst>
              <a:path w="530860" h="392429">
                <a:moveTo>
                  <a:pt x="336246" y="367030"/>
                </a:moveTo>
                <a:lnTo>
                  <a:pt x="266827" y="367030"/>
                </a:lnTo>
                <a:lnTo>
                  <a:pt x="284353" y="392430"/>
                </a:lnTo>
                <a:lnTo>
                  <a:pt x="339725" y="378460"/>
                </a:lnTo>
                <a:lnTo>
                  <a:pt x="336246" y="367030"/>
                </a:lnTo>
                <a:close/>
              </a:path>
              <a:path w="530860" h="392429">
                <a:moveTo>
                  <a:pt x="93599" y="294640"/>
                </a:moveTo>
                <a:lnTo>
                  <a:pt x="56006" y="294640"/>
                </a:lnTo>
                <a:lnTo>
                  <a:pt x="58928" y="298450"/>
                </a:lnTo>
                <a:lnTo>
                  <a:pt x="61975" y="302260"/>
                </a:lnTo>
                <a:lnTo>
                  <a:pt x="65150" y="306069"/>
                </a:lnTo>
                <a:lnTo>
                  <a:pt x="68453" y="308610"/>
                </a:lnTo>
                <a:lnTo>
                  <a:pt x="72009" y="312419"/>
                </a:lnTo>
                <a:lnTo>
                  <a:pt x="75437" y="314960"/>
                </a:lnTo>
                <a:lnTo>
                  <a:pt x="79121" y="318769"/>
                </a:lnTo>
                <a:lnTo>
                  <a:pt x="86741" y="323850"/>
                </a:lnTo>
                <a:lnTo>
                  <a:pt x="112013" y="340360"/>
                </a:lnTo>
                <a:lnTo>
                  <a:pt x="116459" y="342900"/>
                </a:lnTo>
                <a:lnTo>
                  <a:pt x="105282" y="370840"/>
                </a:lnTo>
                <a:lnTo>
                  <a:pt x="158623" y="388619"/>
                </a:lnTo>
                <a:lnTo>
                  <a:pt x="179831" y="364490"/>
                </a:lnTo>
                <a:lnTo>
                  <a:pt x="335473" y="364490"/>
                </a:lnTo>
                <a:lnTo>
                  <a:pt x="330835" y="349250"/>
                </a:lnTo>
                <a:lnTo>
                  <a:pt x="335661" y="347980"/>
                </a:lnTo>
                <a:lnTo>
                  <a:pt x="340360" y="345440"/>
                </a:lnTo>
                <a:lnTo>
                  <a:pt x="213613" y="345440"/>
                </a:lnTo>
                <a:lnTo>
                  <a:pt x="209296" y="344169"/>
                </a:lnTo>
                <a:lnTo>
                  <a:pt x="196342" y="342900"/>
                </a:lnTo>
                <a:lnTo>
                  <a:pt x="188087" y="341630"/>
                </a:lnTo>
                <a:lnTo>
                  <a:pt x="179831" y="339090"/>
                </a:lnTo>
                <a:lnTo>
                  <a:pt x="175768" y="339090"/>
                </a:lnTo>
                <a:lnTo>
                  <a:pt x="171831" y="337819"/>
                </a:lnTo>
                <a:lnTo>
                  <a:pt x="167767" y="336550"/>
                </a:lnTo>
                <a:lnTo>
                  <a:pt x="163830" y="335280"/>
                </a:lnTo>
                <a:lnTo>
                  <a:pt x="152400" y="331469"/>
                </a:lnTo>
                <a:lnTo>
                  <a:pt x="145034" y="328930"/>
                </a:lnTo>
                <a:lnTo>
                  <a:pt x="141478" y="326390"/>
                </a:lnTo>
                <a:lnTo>
                  <a:pt x="134366" y="323850"/>
                </a:lnTo>
                <a:lnTo>
                  <a:pt x="130937" y="321310"/>
                </a:lnTo>
                <a:lnTo>
                  <a:pt x="127635" y="320040"/>
                </a:lnTo>
                <a:lnTo>
                  <a:pt x="124206" y="317500"/>
                </a:lnTo>
                <a:lnTo>
                  <a:pt x="121031" y="316230"/>
                </a:lnTo>
                <a:lnTo>
                  <a:pt x="114681" y="311150"/>
                </a:lnTo>
                <a:lnTo>
                  <a:pt x="111760" y="309880"/>
                </a:lnTo>
                <a:lnTo>
                  <a:pt x="108712" y="307340"/>
                </a:lnTo>
                <a:lnTo>
                  <a:pt x="105791" y="304800"/>
                </a:lnTo>
                <a:lnTo>
                  <a:pt x="100203" y="300990"/>
                </a:lnTo>
                <a:lnTo>
                  <a:pt x="94868" y="295910"/>
                </a:lnTo>
                <a:lnTo>
                  <a:pt x="93599" y="294640"/>
                </a:lnTo>
                <a:close/>
              </a:path>
              <a:path w="530860" h="392429">
                <a:moveTo>
                  <a:pt x="244856" y="368300"/>
                </a:moveTo>
                <a:lnTo>
                  <a:pt x="218059" y="368300"/>
                </a:lnTo>
                <a:lnTo>
                  <a:pt x="231394" y="369569"/>
                </a:lnTo>
                <a:lnTo>
                  <a:pt x="240411" y="369569"/>
                </a:lnTo>
                <a:lnTo>
                  <a:pt x="244856" y="368300"/>
                </a:lnTo>
                <a:close/>
              </a:path>
              <a:path w="530860" h="392429">
                <a:moveTo>
                  <a:pt x="335473" y="364490"/>
                </a:moveTo>
                <a:lnTo>
                  <a:pt x="179831" y="364490"/>
                </a:lnTo>
                <a:lnTo>
                  <a:pt x="192405" y="367030"/>
                </a:lnTo>
                <a:lnTo>
                  <a:pt x="205105" y="368300"/>
                </a:lnTo>
                <a:lnTo>
                  <a:pt x="258063" y="368300"/>
                </a:lnTo>
                <a:lnTo>
                  <a:pt x="266827" y="367030"/>
                </a:lnTo>
                <a:lnTo>
                  <a:pt x="336246" y="367030"/>
                </a:lnTo>
                <a:lnTo>
                  <a:pt x="335473" y="364490"/>
                </a:lnTo>
                <a:close/>
              </a:path>
              <a:path w="530860" h="392429">
                <a:moveTo>
                  <a:pt x="350512" y="85090"/>
                </a:moveTo>
                <a:lnTo>
                  <a:pt x="240284" y="85090"/>
                </a:lnTo>
                <a:lnTo>
                  <a:pt x="244729" y="86360"/>
                </a:lnTo>
                <a:lnTo>
                  <a:pt x="253365" y="86360"/>
                </a:lnTo>
                <a:lnTo>
                  <a:pt x="257810" y="87630"/>
                </a:lnTo>
                <a:lnTo>
                  <a:pt x="262000" y="87630"/>
                </a:lnTo>
                <a:lnTo>
                  <a:pt x="270510" y="88900"/>
                </a:lnTo>
                <a:lnTo>
                  <a:pt x="274574" y="90169"/>
                </a:lnTo>
                <a:lnTo>
                  <a:pt x="278765" y="90169"/>
                </a:lnTo>
                <a:lnTo>
                  <a:pt x="287019" y="92710"/>
                </a:lnTo>
                <a:lnTo>
                  <a:pt x="290956" y="93980"/>
                </a:lnTo>
                <a:lnTo>
                  <a:pt x="298831" y="95250"/>
                </a:lnTo>
                <a:lnTo>
                  <a:pt x="302641" y="96519"/>
                </a:lnTo>
                <a:lnTo>
                  <a:pt x="306578" y="99060"/>
                </a:lnTo>
                <a:lnTo>
                  <a:pt x="310261" y="100330"/>
                </a:lnTo>
                <a:lnTo>
                  <a:pt x="314071" y="101600"/>
                </a:lnTo>
                <a:lnTo>
                  <a:pt x="321182" y="104140"/>
                </a:lnTo>
                <a:lnTo>
                  <a:pt x="324738" y="106680"/>
                </a:lnTo>
                <a:lnTo>
                  <a:pt x="328294" y="107950"/>
                </a:lnTo>
                <a:lnTo>
                  <a:pt x="335153" y="111760"/>
                </a:lnTo>
                <a:lnTo>
                  <a:pt x="338455" y="113030"/>
                </a:lnTo>
                <a:lnTo>
                  <a:pt x="341630" y="115569"/>
                </a:lnTo>
                <a:lnTo>
                  <a:pt x="347980" y="119380"/>
                </a:lnTo>
                <a:lnTo>
                  <a:pt x="350900" y="121919"/>
                </a:lnTo>
                <a:lnTo>
                  <a:pt x="353949" y="123190"/>
                </a:lnTo>
                <a:lnTo>
                  <a:pt x="381888" y="151130"/>
                </a:lnTo>
                <a:lnTo>
                  <a:pt x="389509" y="162560"/>
                </a:lnTo>
                <a:lnTo>
                  <a:pt x="392811" y="167640"/>
                </a:lnTo>
                <a:lnTo>
                  <a:pt x="394335" y="171450"/>
                </a:lnTo>
                <a:lnTo>
                  <a:pt x="395731" y="173990"/>
                </a:lnTo>
                <a:lnTo>
                  <a:pt x="398399" y="180340"/>
                </a:lnTo>
                <a:lnTo>
                  <a:pt x="399415" y="182880"/>
                </a:lnTo>
                <a:lnTo>
                  <a:pt x="400431" y="186690"/>
                </a:lnTo>
                <a:lnTo>
                  <a:pt x="401319" y="189230"/>
                </a:lnTo>
                <a:lnTo>
                  <a:pt x="402081" y="193040"/>
                </a:lnTo>
                <a:lnTo>
                  <a:pt x="402971" y="195580"/>
                </a:lnTo>
                <a:lnTo>
                  <a:pt x="403479" y="199390"/>
                </a:lnTo>
                <a:lnTo>
                  <a:pt x="403860" y="201930"/>
                </a:lnTo>
                <a:lnTo>
                  <a:pt x="404368" y="205740"/>
                </a:lnTo>
                <a:lnTo>
                  <a:pt x="404749" y="208280"/>
                </a:lnTo>
                <a:lnTo>
                  <a:pt x="404749" y="218440"/>
                </a:lnTo>
                <a:lnTo>
                  <a:pt x="404622" y="223519"/>
                </a:lnTo>
                <a:lnTo>
                  <a:pt x="404368" y="226060"/>
                </a:lnTo>
                <a:lnTo>
                  <a:pt x="403860" y="228600"/>
                </a:lnTo>
                <a:lnTo>
                  <a:pt x="403479" y="232410"/>
                </a:lnTo>
                <a:lnTo>
                  <a:pt x="402971" y="234950"/>
                </a:lnTo>
                <a:lnTo>
                  <a:pt x="402081" y="238760"/>
                </a:lnTo>
                <a:lnTo>
                  <a:pt x="401319" y="241300"/>
                </a:lnTo>
                <a:lnTo>
                  <a:pt x="400431" y="245110"/>
                </a:lnTo>
                <a:lnTo>
                  <a:pt x="399415" y="247650"/>
                </a:lnTo>
                <a:lnTo>
                  <a:pt x="398399" y="251460"/>
                </a:lnTo>
                <a:lnTo>
                  <a:pt x="397002" y="254000"/>
                </a:lnTo>
                <a:lnTo>
                  <a:pt x="395731" y="257810"/>
                </a:lnTo>
                <a:lnTo>
                  <a:pt x="394335" y="260350"/>
                </a:lnTo>
                <a:lnTo>
                  <a:pt x="392811" y="262890"/>
                </a:lnTo>
                <a:lnTo>
                  <a:pt x="391160" y="266700"/>
                </a:lnTo>
                <a:lnTo>
                  <a:pt x="389509" y="269240"/>
                </a:lnTo>
                <a:lnTo>
                  <a:pt x="387731" y="271780"/>
                </a:lnTo>
                <a:lnTo>
                  <a:pt x="383921" y="278130"/>
                </a:lnTo>
                <a:lnTo>
                  <a:pt x="353949" y="307340"/>
                </a:lnTo>
                <a:lnTo>
                  <a:pt x="350900" y="309880"/>
                </a:lnTo>
                <a:lnTo>
                  <a:pt x="347980" y="311150"/>
                </a:lnTo>
                <a:lnTo>
                  <a:pt x="341630" y="316230"/>
                </a:lnTo>
                <a:lnTo>
                  <a:pt x="338455" y="317500"/>
                </a:lnTo>
                <a:lnTo>
                  <a:pt x="328294" y="323850"/>
                </a:lnTo>
                <a:lnTo>
                  <a:pt x="321182" y="326390"/>
                </a:lnTo>
                <a:lnTo>
                  <a:pt x="317627" y="328930"/>
                </a:lnTo>
                <a:lnTo>
                  <a:pt x="314071" y="330200"/>
                </a:lnTo>
                <a:lnTo>
                  <a:pt x="310261" y="331469"/>
                </a:lnTo>
                <a:lnTo>
                  <a:pt x="306578" y="332740"/>
                </a:lnTo>
                <a:lnTo>
                  <a:pt x="302641" y="334010"/>
                </a:lnTo>
                <a:lnTo>
                  <a:pt x="298831" y="335280"/>
                </a:lnTo>
                <a:lnTo>
                  <a:pt x="287019" y="339090"/>
                </a:lnTo>
                <a:lnTo>
                  <a:pt x="282829" y="339090"/>
                </a:lnTo>
                <a:lnTo>
                  <a:pt x="274574" y="341630"/>
                </a:lnTo>
                <a:lnTo>
                  <a:pt x="257810" y="344169"/>
                </a:lnTo>
                <a:lnTo>
                  <a:pt x="253365" y="344169"/>
                </a:lnTo>
                <a:lnTo>
                  <a:pt x="249047" y="345440"/>
                </a:lnTo>
                <a:lnTo>
                  <a:pt x="340360" y="345440"/>
                </a:lnTo>
                <a:lnTo>
                  <a:pt x="345186" y="342900"/>
                </a:lnTo>
                <a:lnTo>
                  <a:pt x="354330" y="337819"/>
                </a:lnTo>
                <a:lnTo>
                  <a:pt x="358648" y="335280"/>
                </a:lnTo>
                <a:lnTo>
                  <a:pt x="363093" y="332740"/>
                </a:lnTo>
                <a:lnTo>
                  <a:pt x="367284" y="330200"/>
                </a:lnTo>
                <a:lnTo>
                  <a:pt x="371602" y="327660"/>
                </a:lnTo>
                <a:lnTo>
                  <a:pt x="375666" y="325119"/>
                </a:lnTo>
                <a:lnTo>
                  <a:pt x="383413" y="318769"/>
                </a:lnTo>
                <a:lnTo>
                  <a:pt x="386969" y="314960"/>
                </a:lnTo>
                <a:lnTo>
                  <a:pt x="390652" y="312419"/>
                </a:lnTo>
                <a:lnTo>
                  <a:pt x="394081" y="308610"/>
                </a:lnTo>
                <a:lnTo>
                  <a:pt x="397510" y="306069"/>
                </a:lnTo>
                <a:lnTo>
                  <a:pt x="437252" y="306069"/>
                </a:lnTo>
                <a:lnTo>
                  <a:pt x="457327" y="274319"/>
                </a:lnTo>
                <a:lnTo>
                  <a:pt x="427355" y="260350"/>
                </a:lnTo>
                <a:lnTo>
                  <a:pt x="428498" y="257810"/>
                </a:lnTo>
                <a:lnTo>
                  <a:pt x="429387" y="255269"/>
                </a:lnTo>
                <a:lnTo>
                  <a:pt x="430403" y="252730"/>
                </a:lnTo>
                <a:lnTo>
                  <a:pt x="431292" y="250190"/>
                </a:lnTo>
                <a:lnTo>
                  <a:pt x="432816" y="243840"/>
                </a:lnTo>
                <a:lnTo>
                  <a:pt x="433450" y="241300"/>
                </a:lnTo>
                <a:lnTo>
                  <a:pt x="434213" y="238760"/>
                </a:lnTo>
                <a:lnTo>
                  <a:pt x="434594" y="236219"/>
                </a:lnTo>
                <a:lnTo>
                  <a:pt x="435102" y="232410"/>
                </a:lnTo>
                <a:lnTo>
                  <a:pt x="435863" y="227330"/>
                </a:lnTo>
                <a:lnTo>
                  <a:pt x="436270" y="222250"/>
                </a:lnTo>
                <a:lnTo>
                  <a:pt x="436244" y="209550"/>
                </a:lnTo>
                <a:lnTo>
                  <a:pt x="435737" y="203200"/>
                </a:lnTo>
                <a:lnTo>
                  <a:pt x="435356" y="199390"/>
                </a:lnTo>
                <a:lnTo>
                  <a:pt x="434340" y="194310"/>
                </a:lnTo>
                <a:lnTo>
                  <a:pt x="433705" y="190500"/>
                </a:lnTo>
                <a:lnTo>
                  <a:pt x="462788" y="180340"/>
                </a:lnTo>
                <a:lnTo>
                  <a:pt x="444931" y="143510"/>
                </a:lnTo>
                <a:lnTo>
                  <a:pt x="412623" y="143510"/>
                </a:lnTo>
                <a:lnTo>
                  <a:pt x="409702" y="139700"/>
                </a:lnTo>
                <a:lnTo>
                  <a:pt x="384810" y="114300"/>
                </a:lnTo>
                <a:lnTo>
                  <a:pt x="376428" y="106680"/>
                </a:lnTo>
                <a:lnTo>
                  <a:pt x="371982" y="104140"/>
                </a:lnTo>
                <a:lnTo>
                  <a:pt x="367538" y="100330"/>
                </a:lnTo>
                <a:lnTo>
                  <a:pt x="362966" y="97790"/>
                </a:lnTo>
                <a:lnTo>
                  <a:pt x="353313" y="92710"/>
                </a:lnTo>
                <a:lnTo>
                  <a:pt x="348361" y="90169"/>
                </a:lnTo>
                <a:lnTo>
                  <a:pt x="350512" y="85090"/>
                </a:lnTo>
                <a:close/>
              </a:path>
              <a:path w="530860" h="392429">
                <a:moveTo>
                  <a:pt x="437252" y="306069"/>
                </a:moveTo>
                <a:lnTo>
                  <a:pt x="397510" y="306069"/>
                </a:lnTo>
                <a:lnTo>
                  <a:pt x="432435" y="313690"/>
                </a:lnTo>
                <a:lnTo>
                  <a:pt x="437252" y="306069"/>
                </a:lnTo>
                <a:close/>
              </a:path>
              <a:path w="530860" h="392429">
                <a:moveTo>
                  <a:pt x="176275" y="306069"/>
                </a:moveTo>
                <a:lnTo>
                  <a:pt x="174752" y="306069"/>
                </a:lnTo>
                <a:lnTo>
                  <a:pt x="175387" y="307340"/>
                </a:lnTo>
                <a:lnTo>
                  <a:pt x="176275" y="306069"/>
                </a:lnTo>
                <a:close/>
              </a:path>
              <a:path w="530860" h="392429">
                <a:moveTo>
                  <a:pt x="168910" y="289560"/>
                </a:moveTo>
                <a:lnTo>
                  <a:pt x="166624" y="289560"/>
                </a:lnTo>
                <a:lnTo>
                  <a:pt x="164592" y="290830"/>
                </a:lnTo>
                <a:lnTo>
                  <a:pt x="163449" y="290830"/>
                </a:lnTo>
                <a:lnTo>
                  <a:pt x="163449" y="292100"/>
                </a:lnTo>
                <a:lnTo>
                  <a:pt x="163830" y="292100"/>
                </a:lnTo>
                <a:lnTo>
                  <a:pt x="164592" y="294640"/>
                </a:lnTo>
                <a:lnTo>
                  <a:pt x="165735" y="294640"/>
                </a:lnTo>
                <a:lnTo>
                  <a:pt x="165481" y="295910"/>
                </a:lnTo>
                <a:lnTo>
                  <a:pt x="164846" y="297180"/>
                </a:lnTo>
                <a:lnTo>
                  <a:pt x="164719" y="298450"/>
                </a:lnTo>
                <a:lnTo>
                  <a:pt x="164846" y="299719"/>
                </a:lnTo>
                <a:lnTo>
                  <a:pt x="165481" y="300990"/>
                </a:lnTo>
                <a:lnTo>
                  <a:pt x="166116" y="300990"/>
                </a:lnTo>
                <a:lnTo>
                  <a:pt x="167259" y="303530"/>
                </a:lnTo>
                <a:lnTo>
                  <a:pt x="168402" y="304800"/>
                </a:lnTo>
                <a:lnTo>
                  <a:pt x="169037" y="304800"/>
                </a:lnTo>
                <a:lnTo>
                  <a:pt x="170561" y="306069"/>
                </a:lnTo>
                <a:lnTo>
                  <a:pt x="178054" y="306069"/>
                </a:lnTo>
                <a:lnTo>
                  <a:pt x="178562" y="304800"/>
                </a:lnTo>
                <a:lnTo>
                  <a:pt x="178562" y="303530"/>
                </a:lnTo>
                <a:lnTo>
                  <a:pt x="178307" y="303530"/>
                </a:lnTo>
                <a:lnTo>
                  <a:pt x="178181" y="302260"/>
                </a:lnTo>
                <a:lnTo>
                  <a:pt x="177673" y="302260"/>
                </a:lnTo>
                <a:lnTo>
                  <a:pt x="176275" y="300990"/>
                </a:lnTo>
                <a:lnTo>
                  <a:pt x="175641" y="299719"/>
                </a:lnTo>
                <a:lnTo>
                  <a:pt x="168910" y="289560"/>
                </a:lnTo>
                <a:close/>
              </a:path>
              <a:path w="530860" h="392429">
                <a:moveTo>
                  <a:pt x="326390" y="303530"/>
                </a:moveTo>
                <a:lnTo>
                  <a:pt x="322199" y="303530"/>
                </a:lnTo>
                <a:lnTo>
                  <a:pt x="324231" y="304800"/>
                </a:lnTo>
                <a:lnTo>
                  <a:pt x="324612" y="304800"/>
                </a:lnTo>
                <a:lnTo>
                  <a:pt x="326390" y="303530"/>
                </a:lnTo>
                <a:close/>
              </a:path>
              <a:path w="530860" h="392429">
                <a:moveTo>
                  <a:pt x="328549" y="300990"/>
                </a:moveTo>
                <a:lnTo>
                  <a:pt x="318769" y="300990"/>
                </a:lnTo>
                <a:lnTo>
                  <a:pt x="319531" y="302260"/>
                </a:lnTo>
                <a:lnTo>
                  <a:pt x="320675" y="303530"/>
                </a:lnTo>
                <a:lnTo>
                  <a:pt x="328549" y="303530"/>
                </a:lnTo>
                <a:lnTo>
                  <a:pt x="328803" y="302260"/>
                </a:lnTo>
                <a:lnTo>
                  <a:pt x="328549" y="302260"/>
                </a:lnTo>
                <a:lnTo>
                  <a:pt x="328549" y="300990"/>
                </a:lnTo>
                <a:close/>
              </a:path>
              <a:path w="530860" h="392429">
                <a:moveTo>
                  <a:pt x="30353" y="125730"/>
                </a:moveTo>
                <a:lnTo>
                  <a:pt x="5334" y="165100"/>
                </a:lnTo>
                <a:lnTo>
                  <a:pt x="32385" y="177800"/>
                </a:lnTo>
                <a:lnTo>
                  <a:pt x="30987" y="182880"/>
                </a:lnTo>
                <a:lnTo>
                  <a:pt x="29718" y="187960"/>
                </a:lnTo>
                <a:lnTo>
                  <a:pt x="28702" y="191769"/>
                </a:lnTo>
                <a:lnTo>
                  <a:pt x="27812" y="196850"/>
                </a:lnTo>
                <a:lnTo>
                  <a:pt x="27178" y="201930"/>
                </a:lnTo>
                <a:lnTo>
                  <a:pt x="26543" y="205740"/>
                </a:lnTo>
                <a:lnTo>
                  <a:pt x="26479" y="207010"/>
                </a:lnTo>
                <a:lnTo>
                  <a:pt x="30606" y="247650"/>
                </a:lnTo>
                <a:lnTo>
                  <a:pt x="0" y="259080"/>
                </a:lnTo>
                <a:lnTo>
                  <a:pt x="20319" y="300990"/>
                </a:lnTo>
                <a:lnTo>
                  <a:pt x="56006" y="294640"/>
                </a:lnTo>
                <a:lnTo>
                  <a:pt x="93599" y="294640"/>
                </a:lnTo>
                <a:lnTo>
                  <a:pt x="74930" y="271780"/>
                </a:lnTo>
                <a:lnTo>
                  <a:pt x="73152" y="269240"/>
                </a:lnTo>
                <a:lnTo>
                  <a:pt x="71500" y="266700"/>
                </a:lnTo>
                <a:lnTo>
                  <a:pt x="69850" y="262890"/>
                </a:lnTo>
                <a:lnTo>
                  <a:pt x="68325" y="260350"/>
                </a:lnTo>
                <a:lnTo>
                  <a:pt x="66929" y="257810"/>
                </a:lnTo>
                <a:lnTo>
                  <a:pt x="65659" y="254000"/>
                </a:lnTo>
                <a:lnTo>
                  <a:pt x="64516" y="251460"/>
                </a:lnTo>
                <a:lnTo>
                  <a:pt x="63373" y="247650"/>
                </a:lnTo>
                <a:lnTo>
                  <a:pt x="62230" y="245110"/>
                </a:lnTo>
                <a:lnTo>
                  <a:pt x="61341" y="241300"/>
                </a:lnTo>
                <a:lnTo>
                  <a:pt x="60579" y="238760"/>
                </a:lnTo>
                <a:lnTo>
                  <a:pt x="59943" y="234950"/>
                </a:lnTo>
                <a:lnTo>
                  <a:pt x="59181" y="232410"/>
                </a:lnTo>
                <a:lnTo>
                  <a:pt x="58038" y="222250"/>
                </a:lnTo>
                <a:lnTo>
                  <a:pt x="57835" y="217169"/>
                </a:lnTo>
                <a:lnTo>
                  <a:pt x="57954" y="210819"/>
                </a:lnTo>
                <a:lnTo>
                  <a:pt x="58038" y="208280"/>
                </a:lnTo>
                <a:lnTo>
                  <a:pt x="59181" y="199390"/>
                </a:lnTo>
                <a:lnTo>
                  <a:pt x="59943" y="195580"/>
                </a:lnTo>
                <a:lnTo>
                  <a:pt x="60579" y="193040"/>
                </a:lnTo>
                <a:lnTo>
                  <a:pt x="61341" y="189230"/>
                </a:lnTo>
                <a:lnTo>
                  <a:pt x="62230" y="186690"/>
                </a:lnTo>
                <a:lnTo>
                  <a:pt x="63373" y="182880"/>
                </a:lnTo>
                <a:lnTo>
                  <a:pt x="64516" y="180340"/>
                </a:lnTo>
                <a:lnTo>
                  <a:pt x="65659" y="176530"/>
                </a:lnTo>
                <a:lnTo>
                  <a:pt x="66929" y="173990"/>
                </a:lnTo>
                <a:lnTo>
                  <a:pt x="68325" y="171450"/>
                </a:lnTo>
                <a:lnTo>
                  <a:pt x="69850" y="167640"/>
                </a:lnTo>
                <a:lnTo>
                  <a:pt x="73152" y="162560"/>
                </a:lnTo>
                <a:lnTo>
                  <a:pt x="74930" y="158750"/>
                </a:lnTo>
                <a:lnTo>
                  <a:pt x="78740" y="153669"/>
                </a:lnTo>
                <a:lnTo>
                  <a:pt x="80899" y="151130"/>
                </a:lnTo>
                <a:lnTo>
                  <a:pt x="82931" y="148590"/>
                </a:lnTo>
                <a:lnTo>
                  <a:pt x="87503" y="143510"/>
                </a:lnTo>
                <a:lnTo>
                  <a:pt x="92329" y="138430"/>
                </a:lnTo>
                <a:lnTo>
                  <a:pt x="97536" y="133350"/>
                </a:lnTo>
                <a:lnTo>
                  <a:pt x="98869" y="132080"/>
                </a:lnTo>
                <a:lnTo>
                  <a:pt x="59436" y="132080"/>
                </a:lnTo>
                <a:lnTo>
                  <a:pt x="30353" y="125730"/>
                </a:lnTo>
                <a:close/>
              </a:path>
              <a:path w="530860" h="392429">
                <a:moveTo>
                  <a:pt x="356107" y="288290"/>
                </a:moveTo>
                <a:lnTo>
                  <a:pt x="335534" y="288290"/>
                </a:lnTo>
                <a:lnTo>
                  <a:pt x="316992" y="299719"/>
                </a:lnTo>
                <a:lnTo>
                  <a:pt x="317754" y="300990"/>
                </a:lnTo>
                <a:lnTo>
                  <a:pt x="336804" y="300990"/>
                </a:lnTo>
                <a:lnTo>
                  <a:pt x="338200" y="299719"/>
                </a:lnTo>
                <a:lnTo>
                  <a:pt x="343916" y="299719"/>
                </a:lnTo>
                <a:lnTo>
                  <a:pt x="345440" y="298450"/>
                </a:lnTo>
                <a:lnTo>
                  <a:pt x="346837" y="298450"/>
                </a:lnTo>
                <a:lnTo>
                  <a:pt x="348361" y="297180"/>
                </a:lnTo>
                <a:lnTo>
                  <a:pt x="349631" y="297180"/>
                </a:lnTo>
                <a:lnTo>
                  <a:pt x="351028" y="295910"/>
                </a:lnTo>
                <a:lnTo>
                  <a:pt x="352552" y="294640"/>
                </a:lnTo>
                <a:lnTo>
                  <a:pt x="353949" y="293369"/>
                </a:lnTo>
                <a:lnTo>
                  <a:pt x="355092" y="293369"/>
                </a:lnTo>
                <a:lnTo>
                  <a:pt x="355981" y="292100"/>
                </a:lnTo>
                <a:lnTo>
                  <a:pt x="356616" y="292100"/>
                </a:lnTo>
                <a:lnTo>
                  <a:pt x="356869" y="290830"/>
                </a:lnTo>
                <a:lnTo>
                  <a:pt x="357124" y="290830"/>
                </a:lnTo>
                <a:lnTo>
                  <a:pt x="357124" y="289560"/>
                </a:lnTo>
                <a:lnTo>
                  <a:pt x="356616" y="289560"/>
                </a:lnTo>
                <a:lnTo>
                  <a:pt x="356107" y="288290"/>
                </a:lnTo>
                <a:close/>
              </a:path>
              <a:path w="530860" h="392429">
                <a:moveTo>
                  <a:pt x="306450" y="259080"/>
                </a:moveTo>
                <a:lnTo>
                  <a:pt x="239649" y="259080"/>
                </a:lnTo>
                <a:lnTo>
                  <a:pt x="268478" y="261619"/>
                </a:lnTo>
                <a:lnTo>
                  <a:pt x="310896" y="298450"/>
                </a:lnTo>
                <a:lnTo>
                  <a:pt x="333121" y="285750"/>
                </a:lnTo>
                <a:lnTo>
                  <a:pt x="306450" y="259080"/>
                </a:lnTo>
                <a:close/>
              </a:path>
              <a:path w="530860" h="392429">
                <a:moveTo>
                  <a:pt x="237482" y="195580"/>
                </a:moveTo>
                <a:lnTo>
                  <a:pt x="189611" y="195580"/>
                </a:lnTo>
                <a:lnTo>
                  <a:pt x="190373" y="218440"/>
                </a:lnTo>
                <a:lnTo>
                  <a:pt x="191007" y="223519"/>
                </a:lnTo>
                <a:lnTo>
                  <a:pt x="191262" y="228600"/>
                </a:lnTo>
                <a:lnTo>
                  <a:pt x="193040" y="243840"/>
                </a:lnTo>
                <a:lnTo>
                  <a:pt x="193421" y="246380"/>
                </a:lnTo>
                <a:lnTo>
                  <a:pt x="200406" y="247650"/>
                </a:lnTo>
                <a:lnTo>
                  <a:pt x="200532" y="283210"/>
                </a:lnTo>
                <a:lnTo>
                  <a:pt x="170942" y="287019"/>
                </a:lnTo>
                <a:lnTo>
                  <a:pt x="178054" y="297180"/>
                </a:lnTo>
                <a:lnTo>
                  <a:pt x="228600" y="293369"/>
                </a:lnTo>
                <a:lnTo>
                  <a:pt x="230378" y="288290"/>
                </a:lnTo>
                <a:lnTo>
                  <a:pt x="232282" y="283210"/>
                </a:lnTo>
                <a:lnTo>
                  <a:pt x="234442" y="276860"/>
                </a:lnTo>
                <a:lnTo>
                  <a:pt x="236600" y="271780"/>
                </a:lnTo>
                <a:lnTo>
                  <a:pt x="238379" y="265430"/>
                </a:lnTo>
                <a:lnTo>
                  <a:pt x="239013" y="264160"/>
                </a:lnTo>
                <a:lnTo>
                  <a:pt x="239522" y="261619"/>
                </a:lnTo>
                <a:lnTo>
                  <a:pt x="239649" y="259080"/>
                </a:lnTo>
                <a:lnTo>
                  <a:pt x="306450" y="259080"/>
                </a:lnTo>
                <a:lnTo>
                  <a:pt x="293750" y="246380"/>
                </a:lnTo>
                <a:lnTo>
                  <a:pt x="291338" y="246380"/>
                </a:lnTo>
                <a:lnTo>
                  <a:pt x="285496" y="243840"/>
                </a:lnTo>
                <a:lnTo>
                  <a:pt x="278638" y="241300"/>
                </a:lnTo>
                <a:lnTo>
                  <a:pt x="275590" y="240030"/>
                </a:lnTo>
                <a:lnTo>
                  <a:pt x="273050" y="238760"/>
                </a:lnTo>
                <a:lnTo>
                  <a:pt x="276860" y="238760"/>
                </a:lnTo>
                <a:lnTo>
                  <a:pt x="275463" y="237490"/>
                </a:lnTo>
                <a:lnTo>
                  <a:pt x="274447" y="234950"/>
                </a:lnTo>
                <a:lnTo>
                  <a:pt x="273812" y="233680"/>
                </a:lnTo>
                <a:lnTo>
                  <a:pt x="273304" y="232410"/>
                </a:lnTo>
                <a:lnTo>
                  <a:pt x="273050" y="231140"/>
                </a:lnTo>
                <a:lnTo>
                  <a:pt x="273155" y="227330"/>
                </a:lnTo>
                <a:lnTo>
                  <a:pt x="274955" y="205740"/>
                </a:lnTo>
                <a:lnTo>
                  <a:pt x="241807" y="205740"/>
                </a:lnTo>
                <a:lnTo>
                  <a:pt x="237482" y="195580"/>
                </a:lnTo>
                <a:close/>
              </a:path>
              <a:path w="530860" h="392429">
                <a:moveTo>
                  <a:pt x="351917" y="287019"/>
                </a:moveTo>
                <a:lnTo>
                  <a:pt x="344805" y="287019"/>
                </a:lnTo>
                <a:lnTo>
                  <a:pt x="340232" y="288290"/>
                </a:lnTo>
                <a:lnTo>
                  <a:pt x="353822" y="288290"/>
                </a:lnTo>
                <a:lnTo>
                  <a:pt x="351917" y="287019"/>
                </a:lnTo>
                <a:close/>
              </a:path>
              <a:path w="530860" h="392429">
                <a:moveTo>
                  <a:pt x="180594" y="275590"/>
                </a:moveTo>
                <a:lnTo>
                  <a:pt x="132206" y="275590"/>
                </a:lnTo>
                <a:lnTo>
                  <a:pt x="132842" y="276860"/>
                </a:lnTo>
                <a:lnTo>
                  <a:pt x="179831" y="276860"/>
                </a:lnTo>
                <a:lnTo>
                  <a:pt x="180594" y="275590"/>
                </a:lnTo>
                <a:close/>
              </a:path>
              <a:path w="530860" h="392429">
                <a:moveTo>
                  <a:pt x="181737" y="274319"/>
                </a:moveTo>
                <a:lnTo>
                  <a:pt x="131063" y="274319"/>
                </a:lnTo>
                <a:lnTo>
                  <a:pt x="131444" y="275590"/>
                </a:lnTo>
                <a:lnTo>
                  <a:pt x="181229" y="275590"/>
                </a:lnTo>
                <a:lnTo>
                  <a:pt x="181737" y="274319"/>
                </a:lnTo>
                <a:close/>
              </a:path>
              <a:path w="530860" h="392429">
                <a:moveTo>
                  <a:pt x="154050" y="255269"/>
                </a:moveTo>
                <a:lnTo>
                  <a:pt x="130682" y="255269"/>
                </a:lnTo>
                <a:lnTo>
                  <a:pt x="130682" y="274319"/>
                </a:lnTo>
                <a:lnTo>
                  <a:pt x="181991" y="274319"/>
                </a:lnTo>
                <a:lnTo>
                  <a:pt x="182118" y="259080"/>
                </a:lnTo>
                <a:lnTo>
                  <a:pt x="154050" y="259080"/>
                </a:lnTo>
                <a:lnTo>
                  <a:pt x="154050" y="255269"/>
                </a:lnTo>
                <a:close/>
              </a:path>
              <a:path w="530860" h="392429">
                <a:moveTo>
                  <a:pt x="182118" y="255269"/>
                </a:moveTo>
                <a:lnTo>
                  <a:pt x="159893" y="255269"/>
                </a:lnTo>
                <a:lnTo>
                  <a:pt x="159893" y="259080"/>
                </a:lnTo>
                <a:lnTo>
                  <a:pt x="182118" y="259080"/>
                </a:lnTo>
                <a:lnTo>
                  <a:pt x="182118" y="255269"/>
                </a:lnTo>
                <a:close/>
              </a:path>
              <a:path w="530860" h="392429">
                <a:moveTo>
                  <a:pt x="181991" y="247650"/>
                </a:moveTo>
                <a:lnTo>
                  <a:pt x="130682" y="247650"/>
                </a:lnTo>
                <a:lnTo>
                  <a:pt x="130682" y="254000"/>
                </a:lnTo>
                <a:lnTo>
                  <a:pt x="182118" y="254000"/>
                </a:lnTo>
                <a:lnTo>
                  <a:pt x="181991" y="247650"/>
                </a:lnTo>
                <a:close/>
              </a:path>
              <a:path w="530860" h="392429">
                <a:moveTo>
                  <a:pt x="180594" y="246380"/>
                </a:moveTo>
                <a:lnTo>
                  <a:pt x="131444" y="246380"/>
                </a:lnTo>
                <a:lnTo>
                  <a:pt x="131063" y="247650"/>
                </a:lnTo>
                <a:lnTo>
                  <a:pt x="181737" y="247650"/>
                </a:lnTo>
                <a:lnTo>
                  <a:pt x="180594" y="246380"/>
                </a:lnTo>
                <a:close/>
              </a:path>
              <a:path w="530860" h="392429">
                <a:moveTo>
                  <a:pt x="178943" y="245110"/>
                </a:moveTo>
                <a:lnTo>
                  <a:pt x="133731" y="245110"/>
                </a:lnTo>
                <a:lnTo>
                  <a:pt x="132206" y="246380"/>
                </a:lnTo>
                <a:lnTo>
                  <a:pt x="179831" y="246380"/>
                </a:lnTo>
                <a:lnTo>
                  <a:pt x="178943" y="245110"/>
                </a:lnTo>
                <a:close/>
              </a:path>
              <a:path w="530860" h="392429">
                <a:moveTo>
                  <a:pt x="164592" y="237490"/>
                </a:moveTo>
                <a:lnTo>
                  <a:pt x="152654" y="237490"/>
                </a:lnTo>
                <a:lnTo>
                  <a:pt x="154178" y="240030"/>
                </a:lnTo>
                <a:lnTo>
                  <a:pt x="155575" y="241300"/>
                </a:lnTo>
                <a:lnTo>
                  <a:pt x="162560" y="241300"/>
                </a:lnTo>
                <a:lnTo>
                  <a:pt x="163703" y="240030"/>
                </a:lnTo>
                <a:lnTo>
                  <a:pt x="164337" y="240030"/>
                </a:lnTo>
                <a:lnTo>
                  <a:pt x="164592" y="238760"/>
                </a:lnTo>
                <a:lnTo>
                  <a:pt x="164592" y="237490"/>
                </a:lnTo>
                <a:close/>
              </a:path>
              <a:path w="530860" h="392429">
                <a:moveTo>
                  <a:pt x="171196" y="240030"/>
                </a:moveTo>
                <a:lnTo>
                  <a:pt x="169163" y="240030"/>
                </a:lnTo>
                <a:lnTo>
                  <a:pt x="169672" y="241300"/>
                </a:lnTo>
                <a:lnTo>
                  <a:pt x="171196" y="241300"/>
                </a:lnTo>
                <a:lnTo>
                  <a:pt x="171196" y="240030"/>
                </a:lnTo>
                <a:close/>
              </a:path>
              <a:path w="530860" h="392429">
                <a:moveTo>
                  <a:pt x="169418" y="236219"/>
                </a:moveTo>
                <a:lnTo>
                  <a:pt x="165735" y="236219"/>
                </a:lnTo>
                <a:lnTo>
                  <a:pt x="166497" y="237490"/>
                </a:lnTo>
                <a:lnTo>
                  <a:pt x="166878" y="237490"/>
                </a:lnTo>
                <a:lnTo>
                  <a:pt x="167131" y="238760"/>
                </a:lnTo>
                <a:lnTo>
                  <a:pt x="167640" y="238760"/>
                </a:lnTo>
                <a:lnTo>
                  <a:pt x="168402" y="240030"/>
                </a:lnTo>
                <a:lnTo>
                  <a:pt x="170942" y="240030"/>
                </a:lnTo>
                <a:lnTo>
                  <a:pt x="170687" y="238760"/>
                </a:lnTo>
                <a:lnTo>
                  <a:pt x="169925" y="237490"/>
                </a:lnTo>
                <a:lnTo>
                  <a:pt x="169418" y="236219"/>
                </a:lnTo>
                <a:close/>
              </a:path>
              <a:path w="530860" h="392429">
                <a:moveTo>
                  <a:pt x="165607" y="231140"/>
                </a:moveTo>
                <a:lnTo>
                  <a:pt x="149606" y="231140"/>
                </a:lnTo>
                <a:lnTo>
                  <a:pt x="149987" y="232410"/>
                </a:lnTo>
                <a:lnTo>
                  <a:pt x="151384" y="236219"/>
                </a:lnTo>
                <a:lnTo>
                  <a:pt x="152019" y="237490"/>
                </a:lnTo>
                <a:lnTo>
                  <a:pt x="165227" y="237490"/>
                </a:lnTo>
                <a:lnTo>
                  <a:pt x="165354" y="236219"/>
                </a:lnTo>
                <a:lnTo>
                  <a:pt x="169418" y="236219"/>
                </a:lnTo>
                <a:lnTo>
                  <a:pt x="168910" y="234950"/>
                </a:lnTo>
                <a:lnTo>
                  <a:pt x="167640" y="233680"/>
                </a:lnTo>
                <a:lnTo>
                  <a:pt x="165607" y="231140"/>
                </a:lnTo>
                <a:close/>
              </a:path>
              <a:path w="530860" h="392429">
                <a:moveTo>
                  <a:pt x="164211" y="229869"/>
                </a:moveTo>
                <a:lnTo>
                  <a:pt x="150749" y="229869"/>
                </a:lnTo>
                <a:lnTo>
                  <a:pt x="149987" y="231140"/>
                </a:lnTo>
                <a:lnTo>
                  <a:pt x="164973" y="231140"/>
                </a:lnTo>
                <a:lnTo>
                  <a:pt x="164211" y="229869"/>
                </a:lnTo>
                <a:close/>
              </a:path>
              <a:path w="530860" h="392429">
                <a:moveTo>
                  <a:pt x="217297" y="160019"/>
                </a:moveTo>
                <a:lnTo>
                  <a:pt x="211836" y="160019"/>
                </a:lnTo>
                <a:lnTo>
                  <a:pt x="206756" y="161290"/>
                </a:lnTo>
                <a:lnTo>
                  <a:pt x="202437" y="161290"/>
                </a:lnTo>
                <a:lnTo>
                  <a:pt x="198628" y="162560"/>
                </a:lnTo>
                <a:lnTo>
                  <a:pt x="195325" y="163830"/>
                </a:lnTo>
                <a:lnTo>
                  <a:pt x="193675" y="163830"/>
                </a:lnTo>
                <a:lnTo>
                  <a:pt x="192150" y="165100"/>
                </a:lnTo>
                <a:lnTo>
                  <a:pt x="189484" y="165100"/>
                </a:lnTo>
                <a:lnTo>
                  <a:pt x="188087" y="166369"/>
                </a:lnTo>
                <a:lnTo>
                  <a:pt x="185547" y="167640"/>
                </a:lnTo>
                <a:lnTo>
                  <a:pt x="182118" y="170180"/>
                </a:lnTo>
                <a:lnTo>
                  <a:pt x="179450" y="171450"/>
                </a:lnTo>
                <a:lnTo>
                  <a:pt x="176911" y="172719"/>
                </a:lnTo>
                <a:lnTo>
                  <a:pt x="174244" y="175260"/>
                </a:lnTo>
                <a:lnTo>
                  <a:pt x="159385" y="187960"/>
                </a:lnTo>
                <a:lnTo>
                  <a:pt x="156718" y="189230"/>
                </a:lnTo>
                <a:lnTo>
                  <a:pt x="154431" y="191769"/>
                </a:lnTo>
                <a:lnTo>
                  <a:pt x="152527" y="193040"/>
                </a:lnTo>
                <a:lnTo>
                  <a:pt x="149352" y="196850"/>
                </a:lnTo>
                <a:lnTo>
                  <a:pt x="148717" y="196850"/>
                </a:lnTo>
                <a:lnTo>
                  <a:pt x="147955" y="198119"/>
                </a:lnTo>
                <a:lnTo>
                  <a:pt x="146557" y="200660"/>
                </a:lnTo>
                <a:lnTo>
                  <a:pt x="145034" y="203200"/>
                </a:lnTo>
                <a:lnTo>
                  <a:pt x="144653" y="208280"/>
                </a:lnTo>
                <a:lnTo>
                  <a:pt x="144610" y="209550"/>
                </a:lnTo>
                <a:lnTo>
                  <a:pt x="144525" y="220980"/>
                </a:lnTo>
                <a:lnTo>
                  <a:pt x="144906" y="223519"/>
                </a:lnTo>
                <a:lnTo>
                  <a:pt x="145034" y="224790"/>
                </a:lnTo>
                <a:lnTo>
                  <a:pt x="145796" y="227330"/>
                </a:lnTo>
                <a:lnTo>
                  <a:pt x="148844" y="227330"/>
                </a:lnTo>
                <a:lnTo>
                  <a:pt x="150241" y="226060"/>
                </a:lnTo>
                <a:lnTo>
                  <a:pt x="152527" y="226060"/>
                </a:lnTo>
                <a:lnTo>
                  <a:pt x="153797" y="224790"/>
                </a:lnTo>
                <a:lnTo>
                  <a:pt x="168148" y="224790"/>
                </a:lnTo>
                <a:lnTo>
                  <a:pt x="167767" y="222250"/>
                </a:lnTo>
                <a:lnTo>
                  <a:pt x="167512" y="219710"/>
                </a:lnTo>
                <a:lnTo>
                  <a:pt x="167005" y="217169"/>
                </a:lnTo>
                <a:lnTo>
                  <a:pt x="166750" y="214630"/>
                </a:lnTo>
                <a:lnTo>
                  <a:pt x="166624" y="212090"/>
                </a:lnTo>
                <a:lnTo>
                  <a:pt x="166878" y="210819"/>
                </a:lnTo>
                <a:lnTo>
                  <a:pt x="167005" y="209550"/>
                </a:lnTo>
                <a:lnTo>
                  <a:pt x="167386" y="208280"/>
                </a:lnTo>
                <a:lnTo>
                  <a:pt x="167894" y="205740"/>
                </a:lnTo>
                <a:lnTo>
                  <a:pt x="170942" y="204469"/>
                </a:lnTo>
                <a:lnTo>
                  <a:pt x="174498" y="201930"/>
                </a:lnTo>
                <a:lnTo>
                  <a:pt x="181610" y="199390"/>
                </a:lnTo>
                <a:lnTo>
                  <a:pt x="187198" y="196850"/>
                </a:lnTo>
                <a:lnTo>
                  <a:pt x="189611" y="195580"/>
                </a:lnTo>
                <a:lnTo>
                  <a:pt x="237482" y="195580"/>
                </a:lnTo>
                <a:lnTo>
                  <a:pt x="222885" y="161290"/>
                </a:lnTo>
                <a:lnTo>
                  <a:pt x="217297" y="160019"/>
                </a:lnTo>
                <a:close/>
              </a:path>
              <a:path w="530860" h="392429">
                <a:moveTo>
                  <a:pt x="168148" y="224790"/>
                </a:moveTo>
                <a:lnTo>
                  <a:pt x="161417" y="224790"/>
                </a:lnTo>
                <a:lnTo>
                  <a:pt x="167894" y="226060"/>
                </a:lnTo>
                <a:lnTo>
                  <a:pt x="168148" y="224790"/>
                </a:lnTo>
                <a:close/>
              </a:path>
              <a:path w="530860" h="392429">
                <a:moveTo>
                  <a:pt x="245618" y="162560"/>
                </a:moveTo>
                <a:lnTo>
                  <a:pt x="240284" y="162560"/>
                </a:lnTo>
                <a:lnTo>
                  <a:pt x="237744" y="166369"/>
                </a:lnTo>
                <a:lnTo>
                  <a:pt x="239013" y="167640"/>
                </a:lnTo>
                <a:lnTo>
                  <a:pt x="239903" y="193040"/>
                </a:lnTo>
                <a:lnTo>
                  <a:pt x="241807" y="205740"/>
                </a:lnTo>
                <a:lnTo>
                  <a:pt x="274955" y="205740"/>
                </a:lnTo>
                <a:lnTo>
                  <a:pt x="276225" y="213360"/>
                </a:lnTo>
                <a:lnTo>
                  <a:pt x="277113" y="217169"/>
                </a:lnTo>
                <a:lnTo>
                  <a:pt x="293497" y="222250"/>
                </a:lnTo>
                <a:lnTo>
                  <a:pt x="297688" y="207010"/>
                </a:lnTo>
                <a:lnTo>
                  <a:pt x="292385" y="204469"/>
                </a:lnTo>
                <a:lnTo>
                  <a:pt x="253365" y="204469"/>
                </a:lnTo>
                <a:lnTo>
                  <a:pt x="246887" y="168910"/>
                </a:lnTo>
                <a:lnTo>
                  <a:pt x="247904" y="166369"/>
                </a:lnTo>
                <a:lnTo>
                  <a:pt x="245618" y="162560"/>
                </a:lnTo>
                <a:close/>
              </a:path>
              <a:path w="530860" h="392429">
                <a:moveTo>
                  <a:pt x="315087" y="220980"/>
                </a:moveTo>
                <a:lnTo>
                  <a:pt x="298831" y="220980"/>
                </a:lnTo>
                <a:lnTo>
                  <a:pt x="298577" y="222250"/>
                </a:lnTo>
                <a:lnTo>
                  <a:pt x="313817" y="222250"/>
                </a:lnTo>
                <a:lnTo>
                  <a:pt x="315087" y="220980"/>
                </a:lnTo>
                <a:close/>
              </a:path>
              <a:path w="530860" h="392429">
                <a:moveTo>
                  <a:pt x="314198" y="210819"/>
                </a:moveTo>
                <a:lnTo>
                  <a:pt x="302641" y="210819"/>
                </a:lnTo>
                <a:lnTo>
                  <a:pt x="302006" y="212090"/>
                </a:lnTo>
                <a:lnTo>
                  <a:pt x="301117" y="213360"/>
                </a:lnTo>
                <a:lnTo>
                  <a:pt x="300609" y="215900"/>
                </a:lnTo>
                <a:lnTo>
                  <a:pt x="299847" y="217169"/>
                </a:lnTo>
                <a:lnTo>
                  <a:pt x="299338" y="218440"/>
                </a:lnTo>
                <a:lnTo>
                  <a:pt x="298957" y="220980"/>
                </a:lnTo>
                <a:lnTo>
                  <a:pt x="315722" y="220980"/>
                </a:lnTo>
                <a:lnTo>
                  <a:pt x="316738" y="219710"/>
                </a:lnTo>
                <a:lnTo>
                  <a:pt x="317246" y="219710"/>
                </a:lnTo>
                <a:lnTo>
                  <a:pt x="318388" y="217169"/>
                </a:lnTo>
                <a:lnTo>
                  <a:pt x="318643" y="217169"/>
                </a:lnTo>
                <a:lnTo>
                  <a:pt x="318769" y="215900"/>
                </a:lnTo>
                <a:lnTo>
                  <a:pt x="318897" y="215900"/>
                </a:lnTo>
                <a:lnTo>
                  <a:pt x="318897" y="214630"/>
                </a:lnTo>
                <a:lnTo>
                  <a:pt x="318643" y="214630"/>
                </a:lnTo>
                <a:lnTo>
                  <a:pt x="317754" y="213360"/>
                </a:lnTo>
                <a:lnTo>
                  <a:pt x="316992" y="212090"/>
                </a:lnTo>
                <a:lnTo>
                  <a:pt x="314706" y="212090"/>
                </a:lnTo>
                <a:lnTo>
                  <a:pt x="314198" y="210819"/>
                </a:lnTo>
                <a:close/>
              </a:path>
              <a:path w="530860" h="392429">
                <a:moveTo>
                  <a:pt x="314832" y="209550"/>
                </a:moveTo>
                <a:lnTo>
                  <a:pt x="304673" y="209550"/>
                </a:lnTo>
                <a:lnTo>
                  <a:pt x="303149" y="210819"/>
                </a:lnTo>
                <a:lnTo>
                  <a:pt x="314706" y="210819"/>
                </a:lnTo>
                <a:lnTo>
                  <a:pt x="314832" y="209550"/>
                </a:lnTo>
                <a:close/>
              </a:path>
              <a:path w="530860" h="392429">
                <a:moveTo>
                  <a:pt x="317754" y="209550"/>
                </a:moveTo>
                <a:lnTo>
                  <a:pt x="316230" y="209550"/>
                </a:lnTo>
                <a:lnTo>
                  <a:pt x="316611" y="210819"/>
                </a:lnTo>
                <a:lnTo>
                  <a:pt x="317119" y="210819"/>
                </a:lnTo>
                <a:lnTo>
                  <a:pt x="317754" y="209550"/>
                </a:lnTo>
                <a:close/>
              </a:path>
              <a:path w="530860" h="392429">
                <a:moveTo>
                  <a:pt x="322199" y="208280"/>
                </a:moveTo>
                <a:lnTo>
                  <a:pt x="308229" y="208280"/>
                </a:lnTo>
                <a:lnTo>
                  <a:pt x="305688" y="209550"/>
                </a:lnTo>
                <a:lnTo>
                  <a:pt x="321691" y="209550"/>
                </a:lnTo>
                <a:lnTo>
                  <a:pt x="322199" y="208280"/>
                </a:lnTo>
                <a:close/>
              </a:path>
              <a:path w="530860" h="392429">
                <a:moveTo>
                  <a:pt x="321310" y="207010"/>
                </a:moveTo>
                <a:lnTo>
                  <a:pt x="313944" y="207010"/>
                </a:lnTo>
                <a:lnTo>
                  <a:pt x="311023" y="208280"/>
                </a:lnTo>
                <a:lnTo>
                  <a:pt x="321944" y="208280"/>
                </a:lnTo>
                <a:lnTo>
                  <a:pt x="321310" y="207010"/>
                </a:lnTo>
                <a:close/>
              </a:path>
              <a:path w="530860" h="392429">
                <a:moveTo>
                  <a:pt x="258953" y="160019"/>
                </a:moveTo>
                <a:lnTo>
                  <a:pt x="254381" y="160019"/>
                </a:lnTo>
                <a:lnTo>
                  <a:pt x="252349" y="161290"/>
                </a:lnTo>
                <a:lnTo>
                  <a:pt x="253365" y="204469"/>
                </a:lnTo>
                <a:lnTo>
                  <a:pt x="292385" y="204469"/>
                </a:lnTo>
                <a:lnTo>
                  <a:pt x="287083" y="201930"/>
                </a:lnTo>
                <a:lnTo>
                  <a:pt x="276606" y="201930"/>
                </a:lnTo>
                <a:lnTo>
                  <a:pt x="276225" y="199390"/>
                </a:lnTo>
                <a:lnTo>
                  <a:pt x="275717" y="195580"/>
                </a:lnTo>
                <a:lnTo>
                  <a:pt x="275336" y="191769"/>
                </a:lnTo>
                <a:lnTo>
                  <a:pt x="274574" y="187960"/>
                </a:lnTo>
                <a:lnTo>
                  <a:pt x="273938" y="184150"/>
                </a:lnTo>
                <a:lnTo>
                  <a:pt x="271906" y="177800"/>
                </a:lnTo>
                <a:lnTo>
                  <a:pt x="270763" y="173990"/>
                </a:lnTo>
                <a:lnTo>
                  <a:pt x="270129" y="172719"/>
                </a:lnTo>
                <a:lnTo>
                  <a:pt x="269367" y="171450"/>
                </a:lnTo>
                <a:lnTo>
                  <a:pt x="268731" y="170180"/>
                </a:lnTo>
                <a:lnTo>
                  <a:pt x="267843" y="167640"/>
                </a:lnTo>
                <a:lnTo>
                  <a:pt x="267081" y="166369"/>
                </a:lnTo>
                <a:lnTo>
                  <a:pt x="266192" y="165100"/>
                </a:lnTo>
                <a:lnTo>
                  <a:pt x="264413" y="163830"/>
                </a:lnTo>
                <a:lnTo>
                  <a:pt x="263398" y="162560"/>
                </a:lnTo>
                <a:lnTo>
                  <a:pt x="262381" y="162560"/>
                </a:lnTo>
                <a:lnTo>
                  <a:pt x="261238" y="161290"/>
                </a:lnTo>
                <a:lnTo>
                  <a:pt x="260096" y="161290"/>
                </a:lnTo>
                <a:lnTo>
                  <a:pt x="258953" y="160019"/>
                </a:lnTo>
                <a:close/>
              </a:path>
              <a:path w="530860" h="392429">
                <a:moveTo>
                  <a:pt x="276479" y="196850"/>
                </a:moveTo>
                <a:lnTo>
                  <a:pt x="276606" y="201930"/>
                </a:lnTo>
                <a:lnTo>
                  <a:pt x="287083" y="201930"/>
                </a:lnTo>
                <a:lnTo>
                  <a:pt x="276479" y="196850"/>
                </a:lnTo>
                <a:close/>
              </a:path>
              <a:path w="530860" h="392429">
                <a:moveTo>
                  <a:pt x="237871" y="160019"/>
                </a:moveTo>
                <a:lnTo>
                  <a:pt x="231521" y="160019"/>
                </a:lnTo>
                <a:lnTo>
                  <a:pt x="232410" y="161290"/>
                </a:lnTo>
                <a:lnTo>
                  <a:pt x="235966" y="161290"/>
                </a:lnTo>
                <a:lnTo>
                  <a:pt x="237871" y="160019"/>
                </a:lnTo>
                <a:close/>
              </a:path>
              <a:path w="530860" h="392429">
                <a:moveTo>
                  <a:pt x="241935" y="158750"/>
                </a:moveTo>
                <a:lnTo>
                  <a:pt x="227075" y="158750"/>
                </a:lnTo>
                <a:lnTo>
                  <a:pt x="228981" y="160019"/>
                </a:lnTo>
                <a:lnTo>
                  <a:pt x="238887" y="160019"/>
                </a:lnTo>
                <a:lnTo>
                  <a:pt x="241935" y="158750"/>
                </a:lnTo>
                <a:close/>
              </a:path>
              <a:path w="530860" h="392429">
                <a:moveTo>
                  <a:pt x="259461" y="139700"/>
                </a:moveTo>
                <a:lnTo>
                  <a:pt x="207391" y="139700"/>
                </a:lnTo>
                <a:lnTo>
                  <a:pt x="207772" y="140969"/>
                </a:lnTo>
                <a:lnTo>
                  <a:pt x="208280" y="140969"/>
                </a:lnTo>
                <a:lnTo>
                  <a:pt x="208915" y="142240"/>
                </a:lnTo>
                <a:lnTo>
                  <a:pt x="209423" y="143510"/>
                </a:lnTo>
                <a:lnTo>
                  <a:pt x="210693" y="146050"/>
                </a:lnTo>
                <a:lnTo>
                  <a:pt x="212217" y="147319"/>
                </a:lnTo>
                <a:lnTo>
                  <a:pt x="213868" y="149860"/>
                </a:lnTo>
                <a:lnTo>
                  <a:pt x="215519" y="151130"/>
                </a:lnTo>
                <a:lnTo>
                  <a:pt x="217297" y="153669"/>
                </a:lnTo>
                <a:lnTo>
                  <a:pt x="219329" y="154940"/>
                </a:lnTo>
                <a:lnTo>
                  <a:pt x="223138" y="157480"/>
                </a:lnTo>
                <a:lnTo>
                  <a:pt x="225171" y="158750"/>
                </a:lnTo>
                <a:lnTo>
                  <a:pt x="243967" y="158750"/>
                </a:lnTo>
                <a:lnTo>
                  <a:pt x="245872" y="157480"/>
                </a:lnTo>
                <a:lnTo>
                  <a:pt x="247904" y="156210"/>
                </a:lnTo>
                <a:lnTo>
                  <a:pt x="249809" y="154940"/>
                </a:lnTo>
                <a:lnTo>
                  <a:pt x="251587" y="153669"/>
                </a:lnTo>
                <a:lnTo>
                  <a:pt x="252475" y="152400"/>
                </a:lnTo>
                <a:lnTo>
                  <a:pt x="253237" y="151130"/>
                </a:lnTo>
                <a:lnTo>
                  <a:pt x="254127" y="151130"/>
                </a:lnTo>
                <a:lnTo>
                  <a:pt x="254888" y="149860"/>
                </a:lnTo>
                <a:lnTo>
                  <a:pt x="256159" y="147319"/>
                </a:lnTo>
                <a:lnTo>
                  <a:pt x="256921" y="147319"/>
                </a:lnTo>
                <a:lnTo>
                  <a:pt x="258444" y="143510"/>
                </a:lnTo>
                <a:lnTo>
                  <a:pt x="259206" y="140969"/>
                </a:lnTo>
                <a:lnTo>
                  <a:pt x="259461" y="139700"/>
                </a:lnTo>
                <a:close/>
              </a:path>
              <a:path w="530860" h="392429">
                <a:moveTo>
                  <a:pt x="442468" y="138430"/>
                </a:moveTo>
                <a:lnTo>
                  <a:pt x="412623" y="143510"/>
                </a:lnTo>
                <a:lnTo>
                  <a:pt x="444931" y="143510"/>
                </a:lnTo>
                <a:lnTo>
                  <a:pt x="442468" y="138430"/>
                </a:lnTo>
                <a:close/>
              </a:path>
              <a:path w="530860" h="392429">
                <a:moveTo>
                  <a:pt x="259587" y="138430"/>
                </a:moveTo>
                <a:lnTo>
                  <a:pt x="204216" y="138430"/>
                </a:lnTo>
                <a:lnTo>
                  <a:pt x="204469" y="139700"/>
                </a:lnTo>
                <a:lnTo>
                  <a:pt x="204850" y="140969"/>
                </a:lnTo>
                <a:lnTo>
                  <a:pt x="206629" y="140969"/>
                </a:lnTo>
                <a:lnTo>
                  <a:pt x="207137" y="139700"/>
                </a:lnTo>
                <a:lnTo>
                  <a:pt x="259461" y="139700"/>
                </a:lnTo>
                <a:lnTo>
                  <a:pt x="259587" y="138430"/>
                </a:lnTo>
                <a:close/>
              </a:path>
              <a:path w="530860" h="392429">
                <a:moveTo>
                  <a:pt x="261874" y="127000"/>
                </a:moveTo>
                <a:lnTo>
                  <a:pt x="204597" y="127000"/>
                </a:lnTo>
                <a:lnTo>
                  <a:pt x="204088" y="129540"/>
                </a:lnTo>
                <a:lnTo>
                  <a:pt x="203707" y="129540"/>
                </a:lnTo>
                <a:lnTo>
                  <a:pt x="203454" y="132080"/>
                </a:lnTo>
                <a:lnTo>
                  <a:pt x="203411" y="134619"/>
                </a:lnTo>
                <a:lnTo>
                  <a:pt x="203581" y="137160"/>
                </a:lnTo>
                <a:lnTo>
                  <a:pt x="203835" y="138430"/>
                </a:lnTo>
                <a:lnTo>
                  <a:pt x="259969" y="138430"/>
                </a:lnTo>
                <a:lnTo>
                  <a:pt x="260350" y="137160"/>
                </a:lnTo>
                <a:lnTo>
                  <a:pt x="260731" y="134619"/>
                </a:lnTo>
                <a:lnTo>
                  <a:pt x="261238" y="133350"/>
                </a:lnTo>
                <a:lnTo>
                  <a:pt x="261619" y="130810"/>
                </a:lnTo>
                <a:lnTo>
                  <a:pt x="261874" y="128269"/>
                </a:lnTo>
                <a:lnTo>
                  <a:pt x="261874" y="127000"/>
                </a:lnTo>
                <a:close/>
              </a:path>
              <a:path w="530860" h="392429">
                <a:moveTo>
                  <a:pt x="178307" y="46990"/>
                </a:moveTo>
                <a:lnTo>
                  <a:pt x="122936" y="62230"/>
                </a:lnTo>
                <a:lnTo>
                  <a:pt x="129031" y="82550"/>
                </a:lnTo>
                <a:lnTo>
                  <a:pt x="123825" y="85090"/>
                </a:lnTo>
                <a:lnTo>
                  <a:pt x="113665" y="90169"/>
                </a:lnTo>
                <a:lnTo>
                  <a:pt x="104012" y="95250"/>
                </a:lnTo>
                <a:lnTo>
                  <a:pt x="99313" y="97790"/>
                </a:lnTo>
                <a:lnTo>
                  <a:pt x="94742" y="101600"/>
                </a:lnTo>
                <a:lnTo>
                  <a:pt x="90424" y="104140"/>
                </a:lnTo>
                <a:lnTo>
                  <a:pt x="85979" y="107950"/>
                </a:lnTo>
                <a:lnTo>
                  <a:pt x="77724" y="114300"/>
                </a:lnTo>
                <a:lnTo>
                  <a:pt x="69977" y="120650"/>
                </a:lnTo>
                <a:lnTo>
                  <a:pt x="66293" y="124460"/>
                </a:lnTo>
                <a:lnTo>
                  <a:pt x="59436" y="132080"/>
                </a:lnTo>
                <a:lnTo>
                  <a:pt x="98869" y="132080"/>
                </a:lnTo>
                <a:lnTo>
                  <a:pt x="100203" y="130810"/>
                </a:lnTo>
                <a:lnTo>
                  <a:pt x="105791" y="125730"/>
                </a:lnTo>
                <a:lnTo>
                  <a:pt x="108712" y="123190"/>
                </a:lnTo>
                <a:lnTo>
                  <a:pt x="111760" y="121919"/>
                </a:lnTo>
                <a:lnTo>
                  <a:pt x="114681" y="119380"/>
                </a:lnTo>
                <a:lnTo>
                  <a:pt x="121031" y="115569"/>
                </a:lnTo>
                <a:lnTo>
                  <a:pt x="124206" y="113030"/>
                </a:lnTo>
                <a:lnTo>
                  <a:pt x="127635" y="111760"/>
                </a:lnTo>
                <a:lnTo>
                  <a:pt x="130937" y="109219"/>
                </a:lnTo>
                <a:lnTo>
                  <a:pt x="134366" y="107950"/>
                </a:lnTo>
                <a:lnTo>
                  <a:pt x="137922" y="106680"/>
                </a:lnTo>
                <a:lnTo>
                  <a:pt x="141478" y="104140"/>
                </a:lnTo>
                <a:lnTo>
                  <a:pt x="145034" y="102869"/>
                </a:lnTo>
                <a:lnTo>
                  <a:pt x="152400" y="100330"/>
                </a:lnTo>
                <a:lnTo>
                  <a:pt x="163830" y="95250"/>
                </a:lnTo>
                <a:lnTo>
                  <a:pt x="167767" y="93980"/>
                </a:lnTo>
                <a:lnTo>
                  <a:pt x="171831" y="93980"/>
                </a:lnTo>
                <a:lnTo>
                  <a:pt x="175768" y="92710"/>
                </a:lnTo>
                <a:lnTo>
                  <a:pt x="183896" y="90169"/>
                </a:lnTo>
                <a:lnTo>
                  <a:pt x="188087" y="90169"/>
                </a:lnTo>
                <a:lnTo>
                  <a:pt x="192150" y="88900"/>
                </a:lnTo>
                <a:lnTo>
                  <a:pt x="209296" y="86360"/>
                </a:lnTo>
                <a:lnTo>
                  <a:pt x="218059" y="86360"/>
                </a:lnTo>
                <a:lnTo>
                  <a:pt x="222377" y="85090"/>
                </a:lnTo>
                <a:lnTo>
                  <a:pt x="350512" y="85090"/>
                </a:lnTo>
                <a:lnTo>
                  <a:pt x="357505" y="68580"/>
                </a:lnTo>
                <a:lnTo>
                  <a:pt x="289432" y="68580"/>
                </a:lnTo>
                <a:lnTo>
                  <a:pt x="286004" y="67310"/>
                </a:lnTo>
                <a:lnTo>
                  <a:pt x="279019" y="66040"/>
                </a:lnTo>
                <a:lnTo>
                  <a:pt x="275463" y="66040"/>
                </a:lnTo>
                <a:lnTo>
                  <a:pt x="270065" y="64769"/>
                </a:lnTo>
                <a:lnTo>
                  <a:pt x="191388" y="64769"/>
                </a:lnTo>
                <a:lnTo>
                  <a:pt x="178307" y="46990"/>
                </a:lnTo>
                <a:close/>
              </a:path>
              <a:path w="530860" h="392429">
                <a:moveTo>
                  <a:pt x="254000" y="106680"/>
                </a:moveTo>
                <a:lnTo>
                  <a:pt x="209169" y="106680"/>
                </a:lnTo>
                <a:lnTo>
                  <a:pt x="208661" y="107950"/>
                </a:lnTo>
                <a:lnTo>
                  <a:pt x="208025" y="107950"/>
                </a:lnTo>
                <a:lnTo>
                  <a:pt x="206502" y="109219"/>
                </a:lnTo>
                <a:lnTo>
                  <a:pt x="205612" y="110490"/>
                </a:lnTo>
                <a:lnTo>
                  <a:pt x="204850" y="113030"/>
                </a:lnTo>
                <a:lnTo>
                  <a:pt x="204216" y="114300"/>
                </a:lnTo>
                <a:lnTo>
                  <a:pt x="203454" y="115569"/>
                </a:lnTo>
                <a:lnTo>
                  <a:pt x="202692" y="118110"/>
                </a:lnTo>
                <a:lnTo>
                  <a:pt x="202437" y="119380"/>
                </a:lnTo>
                <a:lnTo>
                  <a:pt x="202437" y="120650"/>
                </a:lnTo>
                <a:lnTo>
                  <a:pt x="202819" y="123190"/>
                </a:lnTo>
                <a:lnTo>
                  <a:pt x="203073" y="123190"/>
                </a:lnTo>
                <a:lnTo>
                  <a:pt x="203327" y="124460"/>
                </a:lnTo>
                <a:lnTo>
                  <a:pt x="203707" y="124460"/>
                </a:lnTo>
                <a:lnTo>
                  <a:pt x="204216" y="125730"/>
                </a:lnTo>
                <a:lnTo>
                  <a:pt x="204850" y="125730"/>
                </a:lnTo>
                <a:lnTo>
                  <a:pt x="205486" y="127000"/>
                </a:lnTo>
                <a:lnTo>
                  <a:pt x="205994" y="127000"/>
                </a:lnTo>
                <a:lnTo>
                  <a:pt x="206502" y="121919"/>
                </a:lnTo>
                <a:lnTo>
                  <a:pt x="256412" y="121919"/>
                </a:lnTo>
                <a:lnTo>
                  <a:pt x="254000" y="120650"/>
                </a:lnTo>
                <a:lnTo>
                  <a:pt x="251206" y="120650"/>
                </a:lnTo>
                <a:lnTo>
                  <a:pt x="248157" y="119380"/>
                </a:lnTo>
                <a:lnTo>
                  <a:pt x="244982" y="119380"/>
                </a:lnTo>
                <a:lnTo>
                  <a:pt x="240495" y="116840"/>
                </a:lnTo>
                <a:lnTo>
                  <a:pt x="239013" y="116840"/>
                </a:lnTo>
                <a:lnTo>
                  <a:pt x="238252" y="115569"/>
                </a:lnTo>
                <a:lnTo>
                  <a:pt x="262636" y="115569"/>
                </a:lnTo>
                <a:lnTo>
                  <a:pt x="262890" y="114300"/>
                </a:lnTo>
                <a:lnTo>
                  <a:pt x="208915" y="114300"/>
                </a:lnTo>
                <a:lnTo>
                  <a:pt x="209804" y="113030"/>
                </a:lnTo>
                <a:lnTo>
                  <a:pt x="263017" y="113030"/>
                </a:lnTo>
                <a:lnTo>
                  <a:pt x="263017" y="111760"/>
                </a:lnTo>
                <a:lnTo>
                  <a:pt x="261874" y="110490"/>
                </a:lnTo>
                <a:lnTo>
                  <a:pt x="260604" y="110490"/>
                </a:lnTo>
                <a:lnTo>
                  <a:pt x="258825" y="109219"/>
                </a:lnTo>
                <a:lnTo>
                  <a:pt x="254000" y="106680"/>
                </a:lnTo>
                <a:close/>
              </a:path>
              <a:path w="530860" h="392429">
                <a:moveTo>
                  <a:pt x="260477" y="120650"/>
                </a:moveTo>
                <a:lnTo>
                  <a:pt x="258699" y="120650"/>
                </a:lnTo>
                <a:lnTo>
                  <a:pt x="256412" y="121919"/>
                </a:lnTo>
                <a:lnTo>
                  <a:pt x="206502" y="121919"/>
                </a:lnTo>
                <a:lnTo>
                  <a:pt x="206502" y="123190"/>
                </a:lnTo>
                <a:lnTo>
                  <a:pt x="206248" y="124460"/>
                </a:lnTo>
                <a:lnTo>
                  <a:pt x="206121" y="127000"/>
                </a:lnTo>
                <a:lnTo>
                  <a:pt x="260731" y="127000"/>
                </a:lnTo>
                <a:lnTo>
                  <a:pt x="260731" y="121919"/>
                </a:lnTo>
                <a:lnTo>
                  <a:pt x="260477" y="120650"/>
                </a:lnTo>
                <a:close/>
              </a:path>
              <a:path w="530860" h="392429">
                <a:moveTo>
                  <a:pt x="261619" y="125730"/>
                </a:moveTo>
                <a:lnTo>
                  <a:pt x="260985" y="125730"/>
                </a:lnTo>
                <a:lnTo>
                  <a:pt x="260731" y="127000"/>
                </a:lnTo>
                <a:lnTo>
                  <a:pt x="261747" y="127000"/>
                </a:lnTo>
                <a:lnTo>
                  <a:pt x="261619" y="125730"/>
                </a:lnTo>
                <a:close/>
              </a:path>
              <a:path w="530860" h="392429">
                <a:moveTo>
                  <a:pt x="420664" y="103158"/>
                </a:moveTo>
                <a:lnTo>
                  <a:pt x="418465" y="110490"/>
                </a:lnTo>
                <a:lnTo>
                  <a:pt x="416941" y="120650"/>
                </a:lnTo>
                <a:lnTo>
                  <a:pt x="437006" y="124460"/>
                </a:lnTo>
                <a:lnTo>
                  <a:pt x="442468" y="114300"/>
                </a:lnTo>
                <a:lnTo>
                  <a:pt x="444754" y="107950"/>
                </a:lnTo>
                <a:lnTo>
                  <a:pt x="442849" y="107950"/>
                </a:lnTo>
                <a:lnTo>
                  <a:pt x="440309" y="106680"/>
                </a:lnTo>
                <a:lnTo>
                  <a:pt x="462153" y="106680"/>
                </a:lnTo>
                <a:lnTo>
                  <a:pt x="464185" y="105410"/>
                </a:lnTo>
                <a:lnTo>
                  <a:pt x="466725" y="105410"/>
                </a:lnTo>
                <a:lnTo>
                  <a:pt x="467391" y="105092"/>
                </a:lnTo>
                <a:lnTo>
                  <a:pt x="468249" y="104140"/>
                </a:lnTo>
                <a:lnTo>
                  <a:pt x="422529" y="104140"/>
                </a:lnTo>
                <a:lnTo>
                  <a:pt x="420664" y="103158"/>
                </a:lnTo>
                <a:close/>
              </a:path>
              <a:path w="530860" h="392429">
                <a:moveTo>
                  <a:pt x="260350" y="118110"/>
                </a:moveTo>
                <a:lnTo>
                  <a:pt x="250444" y="118110"/>
                </a:lnTo>
                <a:lnTo>
                  <a:pt x="251841" y="119380"/>
                </a:lnTo>
                <a:lnTo>
                  <a:pt x="259715" y="119380"/>
                </a:lnTo>
                <a:lnTo>
                  <a:pt x="260350" y="118110"/>
                </a:lnTo>
                <a:close/>
              </a:path>
              <a:path w="530860" h="392429">
                <a:moveTo>
                  <a:pt x="493169" y="102869"/>
                </a:moveTo>
                <a:lnTo>
                  <a:pt x="420750" y="102869"/>
                </a:lnTo>
                <a:lnTo>
                  <a:pt x="422529" y="104140"/>
                </a:lnTo>
                <a:lnTo>
                  <a:pt x="469392" y="104140"/>
                </a:lnTo>
                <a:lnTo>
                  <a:pt x="467391" y="105092"/>
                </a:lnTo>
                <a:lnTo>
                  <a:pt x="467106" y="105410"/>
                </a:lnTo>
                <a:lnTo>
                  <a:pt x="470535" y="109219"/>
                </a:lnTo>
                <a:lnTo>
                  <a:pt x="480822" y="119380"/>
                </a:lnTo>
                <a:lnTo>
                  <a:pt x="498602" y="111760"/>
                </a:lnTo>
                <a:lnTo>
                  <a:pt x="493169" y="102869"/>
                </a:lnTo>
                <a:close/>
              </a:path>
              <a:path w="530860" h="392429">
                <a:moveTo>
                  <a:pt x="261619" y="116840"/>
                </a:moveTo>
                <a:lnTo>
                  <a:pt x="247142" y="116840"/>
                </a:lnTo>
                <a:lnTo>
                  <a:pt x="248412" y="118110"/>
                </a:lnTo>
                <a:lnTo>
                  <a:pt x="261112" y="118110"/>
                </a:lnTo>
                <a:lnTo>
                  <a:pt x="261619" y="116840"/>
                </a:lnTo>
                <a:close/>
              </a:path>
              <a:path w="530860" h="392429">
                <a:moveTo>
                  <a:pt x="262636" y="115569"/>
                </a:moveTo>
                <a:lnTo>
                  <a:pt x="238252" y="115569"/>
                </a:lnTo>
                <a:lnTo>
                  <a:pt x="240495" y="116840"/>
                </a:lnTo>
                <a:lnTo>
                  <a:pt x="261874" y="116840"/>
                </a:lnTo>
                <a:lnTo>
                  <a:pt x="262636" y="115569"/>
                </a:lnTo>
                <a:close/>
              </a:path>
              <a:path w="530860" h="392429">
                <a:moveTo>
                  <a:pt x="263017" y="113030"/>
                </a:moveTo>
                <a:lnTo>
                  <a:pt x="209804" y="113030"/>
                </a:lnTo>
                <a:lnTo>
                  <a:pt x="208915" y="114300"/>
                </a:lnTo>
                <a:lnTo>
                  <a:pt x="262890" y="114300"/>
                </a:lnTo>
                <a:lnTo>
                  <a:pt x="263017" y="113030"/>
                </a:lnTo>
                <a:close/>
              </a:path>
              <a:path w="530860" h="392429">
                <a:moveTo>
                  <a:pt x="454532" y="106680"/>
                </a:moveTo>
                <a:lnTo>
                  <a:pt x="440309" y="106680"/>
                </a:lnTo>
                <a:lnTo>
                  <a:pt x="444246" y="107950"/>
                </a:lnTo>
                <a:lnTo>
                  <a:pt x="451104" y="107950"/>
                </a:lnTo>
                <a:lnTo>
                  <a:pt x="454532" y="106680"/>
                </a:lnTo>
                <a:close/>
              </a:path>
              <a:path w="530860" h="392429">
                <a:moveTo>
                  <a:pt x="239394" y="102869"/>
                </a:moveTo>
                <a:lnTo>
                  <a:pt x="227837" y="102869"/>
                </a:lnTo>
                <a:lnTo>
                  <a:pt x="222885" y="104140"/>
                </a:lnTo>
                <a:lnTo>
                  <a:pt x="217424" y="104140"/>
                </a:lnTo>
                <a:lnTo>
                  <a:pt x="212090" y="106680"/>
                </a:lnTo>
                <a:lnTo>
                  <a:pt x="250825" y="106680"/>
                </a:lnTo>
                <a:lnTo>
                  <a:pt x="249300" y="105410"/>
                </a:lnTo>
                <a:lnTo>
                  <a:pt x="247396" y="105410"/>
                </a:lnTo>
                <a:lnTo>
                  <a:pt x="245618" y="104140"/>
                </a:lnTo>
                <a:lnTo>
                  <a:pt x="239394" y="102869"/>
                </a:lnTo>
                <a:close/>
              </a:path>
              <a:path w="530860" h="392429">
                <a:moveTo>
                  <a:pt x="441579" y="90169"/>
                </a:moveTo>
                <a:lnTo>
                  <a:pt x="399161" y="90169"/>
                </a:lnTo>
                <a:lnTo>
                  <a:pt x="400557" y="91440"/>
                </a:lnTo>
                <a:lnTo>
                  <a:pt x="401447" y="92710"/>
                </a:lnTo>
                <a:lnTo>
                  <a:pt x="401955" y="92710"/>
                </a:lnTo>
                <a:lnTo>
                  <a:pt x="401635" y="92881"/>
                </a:lnTo>
                <a:lnTo>
                  <a:pt x="404241" y="95250"/>
                </a:lnTo>
                <a:lnTo>
                  <a:pt x="406907" y="96519"/>
                </a:lnTo>
                <a:lnTo>
                  <a:pt x="409702" y="97790"/>
                </a:lnTo>
                <a:lnTo>
                  <a:pt x="411353" y="99060"/>
                </a:lnTo>
                <a:lnTo>
                  <a:pt x="412750" y="100330"/>
                </a:lnTo>
                <a:lnTo>
                  <a:pt x="415925" y="101600"/>
                </a:lnTo>
                <a:lnTo>
                  <a:pt x="417703" y="101600"/>
                </a:lnTo>
                <a:lnTo>
                  <a:pt x="420664" y="103158"/>
                </a:lnTo>
                <a:lnTo>
                  <a:pt x="420750" y="102869"/>
                </a:lnTo>
                <a:lnTo>
                  <a:pt x="493169" y="102869"/>
                </a:lnTo>
                <a:lnTo>
                  <a:pt x="491617" y="100330"/>
                </a:lnTo>
                <a:lnTo>
                  <a:pt x="488315" y="95250"/>
                </a:lnTo>
                <a:lnTo>
                  <a:pt x="490347" y="93980"/>
                </a:lnTo>
                <a:lnTo>
                  <a:pt x="494284" y="91440"/>
                </a:lnTo>
                <a:lnTo>
                  <a:pt x="446913" y="91440"/>
                </a:lnTo>
                <a:lnTo>
                  <a:pt x="441579" y="90169"/>
                </a:lnTo>
                <a:close/>
              </a:path>
              <a:path w="530860" h="392429">
                <a:moveTo>
                  <a:pt x="370078" y="39369"/>
                </a:moveTo>
                <a:lnTo>
                  <a:pt x="364871" y="53340"/>
                </a:lnTo>
                <a:lnTo>
                  <a:pt x="378079" y="58419"/>
                </a:lnTo>
                <a:lnTo>
                  <a:pt x="384937" y="59690"/>
                </a:lnTo>
                <a:lnTo>
                  <a:pt x="384810" y="62230"/>
                </a:lnTo>
                <a:lnTo>
                  <a:pt x="385063" y="63500"/>
                </a:lnTo>
                <a:lnTo>
                  <a:pt x="385191" y="66040"/>
                </a:lnTo>
                <a:lnTo>
                  <a:pt x="385699" y="68580"/>
                </a:lnTo>
                <a:lnTo>
                  <a:pt x="386334" y="71119"/>
                </a:lnTo>
                <a:lnTo>
                  <a:pt x="386969" y="72390"/>
                </a:lnTo>
                <a:lnTo>
                  <a:pt x="387857" y="74930"/>
                </a:lnTo>
                <a:lnTo>
                  <a:pt x="388874" y="77469"/>
                </a:lnTo>
                <a:lnTo>
                  <a:pt x="381888" y="80010"/>
                </a:lnTo>
                <a:lnTo>
                  <a:pt x="371221" y="87630"/>
                </a:lnTo>
                <a:lnTo>
                  <a:pt x="381635" y="100330"/>
                </a:lnTo>
                <a:lnTo>
                  <a:pt x="394843" y="96519"/>
                </a:lnTo>
                <a:lnTo>
                  <a:pt x="401635" y="92881"/>
                </a:lnTo>
                <a:lnTo>
                  <a:pt x="401447" y="92710"/>
                </a:lnTo>
                <a:lnTo>
                  <a:pt x="400812" y="92710"/>
                </a:lnTo>
                <a:lnTo>
                  <a:pt x="399161" y="90169"/>
                </a:lnTo>
                <a:lnTo>
                  <a:pt x="436499" y="90169"/>
                </a:lnTo>
                <a:lnTo>
                  <a:pt x="434086" y="88900"/>
                </a:lnTo>
                <a:lnTo>
                  <a:pt x="431546" y="88900"/>
                </a:lnTo>
                <a:lnTo>
                  <a:pt x="429260" y="87630"/>
                </a:lnTo>
                <a:lnTo>
                  <a:pt x="426974" y="87630"/>
                </a:lnTo>
                <a:lnTo>
                  <a:pt x="422656" y="85090"/>
                </a:lnTo>
                <a:lnTo>
                  <a:pt x="420750" y="83819"/>
                </a:lnTo>
                <a:lnTo>
                  <a:pt x="418719" y="82550"/>
                </a:lnTo>
                <a:lnTo>
                  <a:pt x="416941" y="81280"/>
                </a:lnTo>
                <a:lnTo>
                  <a:pt x="413638" y="77469"/>
                </a:lnTo>
                <a:lnTo>
                  <a:pt x="412242" y="76200"/>
                </a:lnTo>
                <a:lnTo>
                  <a:pt x="411225" y="74930"/>
                </a:lnTo>
                <a:lnTo>
                  <a:pt x="410463" y="73660"/>
                </a:lnTo>
                <a:lnTo>
                  <a:pt x="409575" y="72390"/>
                </a:lnTo>
                <a:lnTo>
                  <a:pt x="408940" y="71119"/>
                </a:lnTo>
                <a:lnTo>
                  <a:pt x="408178" y="68580"/>
                </a:lnTo>
                <a:lnTo>
                  <a:pt x="407797" y="68580"/>
                </a:lnTo>
                <a:lnTo>
                  <a:pt x="407416" y="66040"/>
                </a:lnTo>
                <a:lnTo>
                  <a:pt x="407035" y="64769"/>
                </a:lnTo>
                <a:lnTo>
                  <a:pt x="406781" y="63500"/>
                </a:lnTo>
                <a:lnTo>
                  <a:pt x="406907" y="57150"/>
                </a:lnTo>
                <a:lnTo>
                  <a:pt x="407669" y="54610"/>
                </a:lnTo>
                <a:lnTo>
                  <a:pt x="407924" y="53340"/>
                </a:lnTo>
                <a:lnTo>
                  <a:pt x="409829" y="49530"/>
                </a:lnTo>
                <a:lnTo>
                  <a:pt x="410591" y="48260"/>
                </a:lnTo>
                <a:lnTo>
                  <a:pt x="411606" y="46990"/>
                </a:lnTo>
                <a:lnTo>
                  <a:pt x="412496" y="45719"/>
                </a:lnTo>
                <a:lnTo>
                  <a:pt x="414655" y="43180"/>
                </a:lnTo>
                <a:lnTo>
                  <a:pt x="415798" y="41910"/>
                </a:lnTo>
                <a:lnTo>
                  <a:pt x="390525" y="41910"/>
                </a:lnTo>
                <a:lnTo>
                  <a:pt x="383794" y="40640"/>
                </a:lnTo>
                <a:lnTo>
                  <a:pt x="370078" y="39369"/>
                </a:lnTo>
                <a:close/>
              </a:path>
              <a:path w="530860" h="392429">
                <a:moveTo>
                  <a:pt x="493903" y="30480"/>
                </a:moveTo>
                <a:lnTo>
                  <a:pt x="451866" y="30480"/>
                </a:lnTo>
                <a:lnTo>
                  <a:pt x="457073" y="31750"/>
                </a:lnTo>
                <a:lnTo>
                  <a:pt x="459613" y="33019"/>
                </a:lnTo>
                <a:lnTo>
                  <a:pt x="462025" y="33019"/>
                </a:lnTo>
                <a:lnTo>
                  <a:pt x="464312" y="34290"/>
                </a:lnTo>
                <a:lnTo>
                  <a:pt x="466598" y="34290"/>
                </a:lnTo>
                <a:lnTo>
                  <a:pt x="470916" y="36830"/>
                </a:lnTo>
                <a:lnTo>
                  <a:pt x="474980" y="39369"/>
                </a:lnTo>
                <a:lnTo>
                  <a:pt x="478281" y="41910"/>
                </a:lnTo>
                <a:lnTo>
                  <a:pt x="479932" y="44450"/>
                </a:lnTo>
                <a:lnTo>
                  <a:pt x="481330" y="45719"/>
                </a:lnTo>
                <a:lnTo>
                  <a:pt x="486156" y="55880"/>
                </a:lnTo>
                <a:lnTo>
                  <a:pt x="486410" y="57150"/>
                </a:lnTo>
                <a:lnTo>
                  <a:pt x="486791" y="58419"/>
                </a:lnTo>
                <a:lnTo>
                  <a:pt x="486918" y="62230"/>
                </a:lnTo>
                <a:lnTo>
                  <a:pt x="486663" y="63500"/>
                </a:lnTo>
                <a:lnTo>
                  <a:pt x="486282" y="66040"/>
                </a:lnTo>
                <a:lnTo>
                  <a:pt x="486029" y="67310"/>
                </a:lnTo>
                <a:lnTo>
                  <a:pt x="485648" y="68580"/>
                </a:lnTo>
                <a:lnTo>
                  <a:pt x="485140" y="69850"/>
                </a:lnTo>
                <a:lnTo>
                  <a:pt x="484378" y="71119"/>
                </a:lnTo>
                <a:lnTo>
                  <a:pt x="483743" y="72390"/>
                </a:lnTo>
                <a:lnTo>
                  <a:pt x="482854" y="73660"/>
                </a:lnTo>
                <a:lnTo>
                  <a:pt x="482092" y="74930"/>
                </a:lnTo>
                <a:lnTo>
                  <a:pt x="479932" y="77469"/>
                </a:lnTo>
                <a:lnTo>
                  <a:pt x="477647" y="80010"/>
                </a:lnTo>
                <a:lnTo>
                  <a:pt x="476377" y="81280"/>
                </a:lnTo>
                <a:lnTo>
                  <a:pt x="473582" y="83819"/>
                </a:lnTo>
                <a:lnTo>
                  <a:pt x="472059" y="83819"/>
                </a:lnTo>
                <a:lnTo>
                  <a:pt x="470535" y="85090"/>
                </a:lnTo>
                <a:lnTo>
                  <a:pt x="468884" y="86360"/>
                </a:lnTo>
                <a:lnTo>
                  <a:pt x="467232" y="86360"/>
                </a:lnTo>
                <a:lnTo>
                  <a:pt x="462406" y="88900"/>
                </a:lnTo>
                <a:lnTo>
                  <a:pt x="459867" y="88900"/>
                </a:lnTo>
                <a:lnTo>
                  <a:pt x="457327" y="90169"/>
                </a:lnTo>
                <a:lnTo>
                  <a:pt x="452119" y="90169"/>
                </a:lnTo>
                <a:lnTo>
                  <a:pt x="446913" y="91440"/>
                </a:lnTo>
                <a:lnTo>
                  <a:pt x="494284" y="91440"/>
                </a:lnTo>
                <a:lnTo>
                  <a:pt x="496062" y="88900"/>
                </a:lnTo>
                <a:lnTo>
                  <a:pt x="497713" y="87630"/>
                </a:lnTo>
                <a:lnTo>
                  <a:pt x="499110" y="86360"/>
                </a:lnTo>
                <a:lnTo>
                  <a:pt x="500634" y="83819"/>
                </a:lnTo>
                <a:lnTo>
                  <a:pt x="502031" y="82550"/>
                </a:lnTo>
                <a:lnTo>
                  <a:pt x="526012" y="82550"/>
                </a:lnTo>
                <a:lnTo>
                  <a:pt x="530352" y="69850"/>
                </a:lnTo>
                <a:lnTo>
                  <a:pt x="514223" y="64769"/>
                </a:lnTo>
                <a:lnTo>
                  <a:pt x="508507" y="64769"/>
                </a:lnTo>
                <a:lnTo>
                  <a:pt x="508762" y="62230"/>
                </a:lnTo>
                <a:lnTo>
                  <a:pt x="508762" y="59690"/>
                </a:lnTo>
                <a:lnTo>
                  <a:pt x="508000" y="53340"/>
                </a:lnTo>
                <a:lnTo>
                  <a:pt x="506730" y="49530"/>
                </a:lnTo>
                <a:lnTo>
                  <a:pt x="505841" y="46990"/>
                </a:lnTo>
                <a:lnTo>
                  <a:pt x="510667" y="44450"/>
                </a:lnTo>
                <a:lnTo>
                  <a:pt x="524256" y="36830"/>
                </a:lnTo>
                <a:lnTo>
                  <a:pt x="520039" y="31750"/>
                </a:lnTo>
                <a:lnTo>
                  <a:pt x="494538" y="31750"/>
                </a:lnTo>
                <a:lnTo>
                  <a:pt x="493903" y="30480"/>
                </a:lnTo>
                <a:close/>
              </a:path>
              <a:path w="530860" h="392429">
                <a:moveTo>
                  <a:pt x="526012" y="82550"/>
                </a:moveTo>
                <a:lnTo>
                  <a:pt x="502031" y="82550"/>
                </a:lnTo>
                <a:lnTo>
                  <a:pt x="508254" y="83819"/>
                </a:lnTo>
                <a:lnTo>
                  <a:pt x="525144" y="85090"/>
                </a:lnTo>
                <a:lnTo>
                  <a:pt x="526012" y="82550"/>
                </a:lnTo>
                <a:close/>
              </a:path>
              <a:path w="530860" h="392429">
                <a:moveTo>
                  <a:pt x="304038" y="50800"/>
                </a:moveTo>
                <a:lnTo>
                  <a:pt x="289432" y="68580"/>
                </a:lnTo>
                <a:lnTo>
                  <a:pt x="357505" y="68580"/>
                </a:lnTo>
                <a:lnTo>
                  <a:pt x="304038" y="50800"/>
                </a:lnTo>
                <a:close/>
              </a:path>
              <a:path w="530860" h="392429">
                <a:moveTo>
                  <a:pt x="264668" y="63500"/>
                </a:moveTo>
                <a:lnTo>
                  <a:pt x="201168" y="63500"/>
                </a:lnTo>
                <a:lnTo>
                  <a:pt x="191388" y="64769"/>
                </a:lnTo>
                <a:lnTo>
                  <a:pt x="270065" y="64769"/>
                </a:lnTo>
                <a:lnTo>
                  <a:pt x="264668" y="63500"/>
                </a:lnTo>
                <a:close/>
              </a:path>
              <a:path w="530860" h="392429">
                <a:moveTo>
                  <a:pt x="250062" y="62230"/>
                </a:moveTo>
                <a:lnTo>
                  <a:pt x="216154" y="62230"/>
                </a:lnTo>
                <a:lnTo>
                  <a:pt x="206121" y="63500"/>
                </a:lnTo>
                <a:lnTo>
                  <a:pt x="257429" y="63500"/>
                </a:lnTo>
                <a:lnTo>
                  <a:pt x="250062" y="62230"/>
                </a:lnTo>
                <a:close/>
              </a:path>
              <a:path w="530860" h="392429">
                <a:moveTo>
                  <a:pt x="414528" y="5080"/>
                </a:moveTo>
                <a:lnTo>
                  <a:pt x="396748" y="12700"/>
                </a:lnTo>
                <a:lnTo>
                  <a:pt x="402209" y="22860"/>
                </a:lnTo>
                <a:lnTo>
                  <a:pt x="405384" y="26669"/>
                </a:lnTo>
                <a:lnTo>
                  <a:pt x="400812" y="29210"/>
                </a:lnTo>
                <a:lnTo>
                  <a:pt x="398780" y="31750"/>
                </a:lnTo>
                <a:lnTo>
                  <a:pt x="396875" y="33019"/>
                </a:lnTo>
                <a:lnTo>
                  <a:pt x="395097" y="35560"/>
                </a:lnTo>
                <a:lnTo>
                  <a:pt x="393446" y="36830"/>
                </a:lnTo>
                <a:lnTo>
                  <a:pt x="391922" y="39369"/>
                </a:lnTo>
                <a:lnTo>
                  <a:pt x="390525" y="41910"/>
                </a:lnTo>
                <a:lnTo>
                  <a:pt x="415798" y="41910"/>
                </a:lnTo>
                <a:lnTo>
                  <a:pt x="417068" y="40640"/>
                </a:lnTo>
                <a:lnTo>
                  <a:pt x="419862" y="38100"/>
                </a:lnTo>
                <a:lnTo>
                  <a:pt x="421386" y="38100"/>
                </a:lnTo>
                <a:lnTo>
                  <a:pt x="424688" y="35560"/>
                </a:lnTo>
                <a:lnTo>
                  <a:pt x="426466" y="35560"/>
                </a:lnTo>
                <a:lnTo>
                  <a:pt x="428752" y="34290"/>
                </a:lnTo>
                <a:lnTo>
                  <a:pt x="431292" y="33019"/>
                </a:lnTo>
                <a:lnTo>
                  <a:pt x="433705" y="33019"/>
                </a:lnTo>
                <a:lnTo>
                  <a:pt x="436244" y="31750"/>
                </a:lnTo>
                <a:lnTo>
                  <a:pt x="441325" y="30480"/>
                </a:lnTo>
                <a:lnTo>
                  <a:pt x="493903" y="30480"/>
                </a:lnTo>
                <a:lnTo>
                  <a:pt x="490855" y="27940"/>
                </a:lnTo>
                <a:lnTo>
                  <a:pt x="489204" y="26669"/>
                </a:lnTo>
                <a:lnTo>
                  <a:pt x="486663" y="25400"/>
                </a:lnTo>
                <a:lnTo>
                  <a:pt x="485267" y="24130"/>
                </a:lnTo>
                <a:lnTo>
                  <a:pt x="483743" y="24130"/>
                </a:lnTo>
                <a:lnTo>
                  <a:pt x="482346" y="22860"/>
                </a:lnTo>
                <a:lnTo>
                  <a:pt x="480822" y="21590"/>
                </a:lnTo>
                <a:lnTo>
                  <a:pt x="477774" y="20319"/>
                </a:lnTo>
                <a:lnTo>
                  <a:pt x="475742" y="20319"/>
                </a:lnTo>
                <a:lnTo>
                  <a:pt x="474980" y="19050"/>
                </a:lnTo>
                <a:lnTo>
                  <a:pt x="473075" y="19050"/>
                </a:lnTo>
                <a:lnTo>
                  <a:pt x="471043" y="17780"/>
                </a:lnTo>
                <a:lnTo>
                  <a:pt x="424180" y="17780"/>
                </a:lnTo>
                <a:lnTo>
                  <a:pt x="426362" y="16740"/>
                </a:lnTo>
                <a:lnTo>
                  <a:pt x="426593" y="16510"/>
                </a:lnTo>
                <a:lnTo>
                  <a:pt x="423037" y="12700"/>
                </a:lnTo>
                <a:lnTo>
                  <a:pt x="414528" y="5080"/>
                </a:lnTo>
                <a:close/>
              </a:path>
              <a:path w="530860" h="392429">
                <a:moveTo>
                  <a:pt x="513715" y="24130"/>
                </a:moveTo>
                <a:lnTo>
                  <a:pt x="497967" y="29210"/>
                </a:lnTo>
                <a:lnTo>
                  <a:pt x="493903" y="30480"/>
                </a:lnTo>
                <a:lnTo>
                  <a:pt x="494538" y="31750"/>
                </a:lnTo>
                <a:lnTo>
                  <a:pt x="520039" y="31750"/>
                </a:lnTo>
                <a:lnTo>
                  <a:pt x="513715" y="24130"/>
                </a:lnTo>
                <a:close/>
              </a:path>
              <a:path w="530860" h="392429">
                <a:moveTo>
                  <a:pt x="458343" y="0"/>
                </a:moveTo>
                <a:lnTo>
                  <a:pt x="452119" y="11430"/>
                </a:lnTo>
                <a:lnTo>
                  <a:pt x="451231" y="13969"/>
                </a:lnTo>
                <a:lnTo>
                  <a:pt x="453263" y="15240"/>
                </a:lnTo>
                <a:lnTo>
                  <a:pt x="431546" y="15240"/>
                </a:lnTo>
                <a:lnTo>
                  <a:pt x="429387" y="16510"/>
                </a:lnTo>
                <a:lnTo>
                  <a:pt x="426847" y="16510"/>
                </a:lnTo>
                <a:lnTo>
                  <a:pt x="426362" y="16740"/>
                </a:lnTo>
                <a:lnTo>
                  <a:pt x="425323" y="17780"/>
                </a:lnTo>
                <a:lnTo>
                  <a:pt x="471043" y="17780"/>
                </a:lnTo>
                <a:lnTo>
                  <a:pt x="473075" y="19050"/>
                </a:lnTo>
                <a:lnTo>
                  <a:pt x="474980" y="19050"/>
                </a:lnTo>
                <a:lnTo>
                  <a:pt x="475996" y="16510"/>
                </a:lnTo>
                <a:lnTo>
                  <a:pt x="478281" y="3810"/>
                </a:lnTo>
                <a:lnTo>
                  <a:pt x="458343" y="0"/>
                </a:lnTo>
                <a:close/>
              </a:path>
              <a:path w="530860" h="392429">
                <a:moveTo>
                  <a:pt x="448056" y="13969"/>
                </a:moveTo>
                <a:lnTo>
                  <a:pt x="442468" y="13969"/>
                </a:lnTo>
                <a:lnTo>
                  <a:pt x="439038" y="15240"/>
                </a:lnTo>
                <a:lnTo>
                  <a:pt x="453263" y="15240"/>
                </a:lnTo>
                <a:lnTo>
                  <a:pt x="448056" y="13969"/>
                </a:lnTo>
                <a:close/>
              </a:path>
            </a:pathLst>
          </a:custGeom>
          <a:solidFill>
            <a:srgbClr val="FFFFFF"/>
          </a:solidFill>
        </p:spPr>
        <p:txBody>
          <a:bodyPr wrap="square" lIns="0" tIns="0" rIns="0" bIns="0" rtlCol="0"/>
          <a:lstStyle/>
          <a:p>
            <a:endParaRPr sz="1350"/>
          </a:p>
        </p:txBody>
      </p:sp>
      <p:sp>
        <p:nvSpPr>
          <p:cNvPr id="24" name="object 24"/>
          <p:cNvSpPr txBox="1"/>
          <p:nvPr/>
        </p:nvSpPr>
        <p:spPr>
          <a:xfrm>
            <a:off x="2690241" y="2555615"/>
            <a:ext cx="6202239" cy="2245647"/>
          </a:xfrm>
          <a:prstGeom prst="rect">
            <a:avLst/>
          </a:prstGeom>
        </p:spPr>
        <p:txBody>
          <a:bodyPr vert="horz" wrap="square" lIns="0" tIns="9049" rIns="0" bIns="0" rtlCol="0">
            <a:spAutoFit/>
          </a:bodyPr>
          <a:lstStyle/>
          <a:p>
            <a:pPr marL="9525" marR="223361" algn="just">
              <a:spcBef>
                <a:spcPts val="71"/>
              </a:spcBef>
            </a:pPr>
            <a:r>
              <a:rPr sz="2200" spc="-8" dirty="0">
                <a:solidFill>
                  <a:srgbClr val="5F5F5F"/>
                </a:solidFill>
                <a:latin typeface="+mn-ea"/>
                <a:cs typeface="Noto Sans CJK JP Regular"/>
              </a:rPr>
              <a:t>优点</a:t>
            </a:r>
            <a:r>
              <a:rPr sz="2200" spc="386" dirty="0">
                <a:solidFill>
                  <a:srgbClr val="5F5F5F"/>
                </a:solidFill>
                <a:latin typeface="+mn-ea"/>
                <a:cs typeface="Noto Sans CJK JP Regular"/>
              </a:rPr>
              <a:t>——</a:t>
            </a:r>
            <a:r>
              <a:rPr sz="2200" spc="-4" dirty="0" err="1">
                <a:solidFill>
                  <a:srgbClr val="5F5F5F"/>
                </a:solidFill>
                <a:latin typeface="+mn-ea"/>
                <a:cs typeface="Noto Sans CJK JP Regular"/>
              </a:rPr>
              <a:t>灵活、拒答率较低、可获取</a:t>
            </a:r>
            <a:r>
              <a:rPr sz="2200" dirty="0" err="1">
                <a:solidFill>
                  <a:srgbClr val="5F5F5F"/>
                </a:solidFill>
                <a:latin typeface="+mn-ea"/>
                <a:cs typeface="Noto Sans CJK JP Regular"/>
              </a:rPr>
              <a:t>比</a:t>
            </a:r>
            <a:r>
              <a:rPr sz="2200" spc="-4" dirty="0" err="1">
                <a:solidFill>
                  <a:srgbClr val="5F5F5F"/>
                </a:solidFill>
                <a:latin typeface="+mn-ea"/>
                <a:cs typeface="Noto Sans CJK JP Regular"/>
              </a:rPr>
              <a:t>较丰富的信息、便于进行深</a:t>
            </a:r>
            <a:r>
              <a:rPr sz="2200" dirty="0" err="1">
                <a:solidFill>
                  <a:srgbClr val="5F5F5F"/>
                </a:solidFill>
                <a:latin typeface="+mn-ea"/>
                <a:cs typeface="Noto Sans CJK JP Regular"/>
              </a:rPr>
              <a:t>度</a:t>
            </a:r>
            <a:r>
              <a:rPr sz="2200" spc="-4" dirty="0" err="1">
                <a:solidFill>
                  <a:srgbClr val="5F5F5F"/>
                </a:solidFill>
                <a:latin typeface="+mn-ea"/>
                <a:cs typeface="Noto Sans CJK JP Regular"/>
              </a:rPr>
              <a:t>访谈</a:t>
            </a:r>
            <a:r>
              <a:rPr sz="2200" spc="-83" dirty="0">
                <a:solidFill>
                  <a:srgbClr val="5F5F5F"/>
                </a:solidFill>
                <a:latin typeface="+mn-ea"/>
                <a:cs typeface="Noto Sans CJK JP Regular"/>
              </a:rPr>
              <a:t>;</a:t>
            </a:r>
            <a:endParaRPr sz="2200" dirty="0">
              <a:latin typeface="+mn-ea"/>
              <a:cs typeface="Noto Sans CJK JP Regular"/>
            </a:endParaRPr>
          </a:p>
          <a:p>
            <a:pPr marL="9525" marR="223361" algn="just">
              <a:spcBef>
                <a:spcPts val="4"/>
              </a:spcBef>
            </a:pPr>
            <a:r>
              <a:rPr sz="2200" spc="-4" dirty="0">
                <a:solidFill>
                  <a:srgbClr val="5F5F5F"/>
                </a:solidFill>
                <a:latin typeface="+mn-ea"/>
                <a:cs typeface="Noto Sans CJK JP Regular"/>
              </a:rPr>
              <a:t>缺点</a:t>
            </a:r>
            <a:r>
              <a:rPr sz="2200" spc="386" dirty="0">
                <a:solidFill>
                  <a:srgbClr val="5F5F5F"/>
                </a:solidFill>
                <a:latin typeface="+mn-ea"/>
                <a:cs typeface="Noto Sans CJK JP Regular"/>
              </a:rPr>
              <a:t>——</a:t>
            </a:r>
            <a:r>
              <a:rPr sz="2200" spc="-4" dirty="0" err="1">
                <a:solidFill>
                  <a:srgbClr val="5F5F5F"/>
                </a:solidFill>
                <a:latin typeface="+mn-ea"/>
                <a:cs typeface="Noto Sans CJK JP Regular"/>
              </a:rPr>
              <a:t>成本较高、时间消耗较多、</a:t>
            </a:r>
            <a:r>
              <a:rPr sz="2200" spc="4" dirty="0" err="1">
                <a:solidFill>
                  <a:srgbClr val="5F5F5F"/>
                </a:solidFill>
                <a:latin typeface="+mn-ea"/>
                <a:cs typeface="Noto Sans CJK JP Regular"/>
              </a:rPr>
              <a:t>匿</a:t>
            </a:r>
            <a:r>
              <a:rPr sz="2200" spc="-4" dirty="0" err="1">
                <a:solidFill>
                  <a:srgbClr val="5F5F5F"/>
                </a:solidFill>
                <a:latin typeface="+mn-ea"/>
                <a:cs typeface="Noto Sans CJK JP Regular"/>
              </a:rPr>
              <a:t>名性较差、对调研人员管理比较困难</a:t>
            </a:r>
            <a:r>
              <a:rPr sz="2200" spc="-4" dirty="0">
                <a:solidFill>
                  <a:srgbClr val="5F5F5F"/>
                </a:solidFill>
                <a:latin typeface="+mn-ea"/>
                <a:cs typeface="Noto Sans CJK JP Regular"/>
              </a:rPr>
              <a:t>。</a:t>
            </a:r>
            <a:endParaRPr sz="2200" dirty="0">
              <a:latin typeface="+mn-ea"/>
              <a:cs typeface="Noto Sans CJK JP Regular"/>
            </a:endParaRPr>
          </a:p>
          <a:p>
            <a:pPr marL="9525" marR="3810">
              <a:spcBef>
                <a:spcPts val="1564"/>
              </a:spcBef>
            </a:pPr>
            <a:r>
              <a:rPr sz="2200" spc="-8" dirty="0" err="1">
                <a:solidFill>
                  <a:srgbClr val="5F5F5F"/>
                </a:solidFill>
                <a:latin typeface="+mn-ea"/>
                <a:cs typeface="Noto Sans CJK JP Regular"/>
              </a:rPr>
              <a:t>建议：利用提前电话预约、广告公</a:t>
            </a:r>
            <a:r>
              <a:rPr sz="2200" dirty="0" err="1">
                <a:solidFill>
                  <a:srgbClr val="5F5F5F"/>
                </a:solidFill>
                <a:latin typeface="+mn-ea"/>
                <a:cs typeface="Noto Sans CJK JP Regular"/>
              </a:rPr>
              <a:t>关</a:t>
            </a:r>
            <a:r>
              <a:rPr sz="2200" spc="-8" dirty="0" err="1">
                <a:solidFill>
                  <a:srgbClr val="5F5F5F"/>
                </a:solidFill>
                <a:latin typeface="+mn-ea"/>
                <a:cs typeface="Noto Sans CJK JP Regular"/>
              </a:rPr>
              <a:t>、名片</a:t>
            </a:r>
            <a:r>
              <a:rPr sz="2200" spc="-4" dirty="0" err="1">
                <a:solidFill>
                  <a:srgbClr val="5F5F5F"/>
                </a:solidFill>
                <a:latin typeface="+mn-ea"/>
                <a:cs typeface="Noto Sans CJK JP Regular"/>
              </a:rPr>
              <a:t>人等有效方法建立信任</a:t>
            </a:r>
            <a:r>
              <a:rPr sz="2200" spc="-4" dirty="0">
                <a:solidFill>
                  <a:srgbClr val="5F5F5F"/>
                </a:solidFill>
                <a:latin typeface="+mn-ea"/>
                <a:cs typeface="Noto Sans CJK JP Regular"/>
              </a:rPr>
              <a:t>。</a:t>
            </a:r>
            <a:endParaRPr sz="2200" dirty="0">
              <a:latin typeface="+mn-ea"/>
              <a:cs typeface="Noto Sans CJK JP Regular"/>
            </a:endParaRPr>
          </a:p>
        </p:txBody>
      </p:sp>
    </p:spTree>
    <p:extLst>
      <p:ext uri="{BB962C8B-B14F-4D97-AF65-F5344CB8AC3E}">
        <p14:creationId xmlns:p14="http://schemas.microsoft.com/office/powerpoint/2010/main" val="4082866677"/>
      </p:ext>
    </p:extLst>
  </p:cSld>
  <p:clrMapOvr>
    <a:masterClrMapping/>
  </p:clrMapOvr>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TotalTime>
  <Words>3745</Words>
  <Application>Microsoft Office PowerPoint</Application>
  <PresentationFormat>全屏显示(4:3)</PresentationFormat>
  <Paragraphs>395</Paragraphs>
  <Slides>48</Slides>
  <Notes>3</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48</vt:i4>
      </vt:variant>
    </vt:vector>
  </HeadingPairs>
  <TitlesOfParts>
    <vt:vector size="73" baseType="lpstr">
      <vt:lpstr>Droid Sans Fallback</vt:lpstr>
      <vt:lpstr>Noto Sans CJK JP Regular</vt:lpstr>
      <vt:lpstr>方正大标宋简体</vt:lpstr>
      <vt:lpstr>方正大黑简体</vt:lpstr>
      <vt:lpstr>仿宋_GB2312</vt:lpstr>
      <vt:lpstr>黑体</vt:lpstr>
      <vt:lpstr>华文彩云</vt:lpstr>
      <vt:lpstr>华文隶书</vt:lpstr>
      <vt:lpstr>华文细黑</vt:lpstr>
      <vt:lpstr>华文中宋</vt:lpstr>
      <vt:lpstr>楷体_GB2312</vt:lpstr>
      <vt:lpstr>隶书</vt:lpstr>
      <vt:lpstr>宋体</vt:lpstr>
      <vt:lpstr>微软雅黑</vt:lpstr>
      <vt:lpstr>Arial</vt:lpstr>
      <vt:lpstr>Baskerville Old Face</vt:lpstr>
      <vt:lpstr>Bauhaus 93</vt:lpstr>
      <vt:lpstr>Bell MT</vt:lpstr>
      <vt:lpstr>Bodoni MT Black</vt:lpstr>
      <vt:lpstr>Calibri</vt:lpstr>
      <vt:lpstr>Impact</vt:lpstr>
      <vt:lpstr>Times New Roman</vt:lpstr>
      <vt:lpstr>Verdana</vt:lpstr>
      <vt:lpstr>Wingdings</vt:lpstr>
      <vt:lpstr>blank</vt:lpstr>
      <vt:lpstr>5.1  汽车市场营销调研 </vt:lpstr>
      <vt:lpstr>PowerPoint 演示文稿</vt:lpstr>
      <vt:lpstr>PowerPoint 演示文稿</vt:lpstr>
      <vt:lpstr>PowerPoint 演示文稿</vt:lpstr>
      <vt:lpstr>PowerPoint 演示文稿</vt:lpstr>
      <vt:lpstr>PowerPoint 演示文稿</vt:lpstr>
      <vt:lpstr>PowerPoint 演示文稿</vt:lpstr>
      <vt:lpstr>2.个人访问</vt:lpstr>
      <vt:lpstr>2.个人访问</vt:lpstr>
      <vt:lpstr>3.邮寄问卷</vt:lpstr>
      <vt:lpstr>4.网上访问</vt:lpstr>
      <vt:lpstr>4.网上访问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问卷调查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5.2  汽车市场营销预测 </vt:lpstr>
      <vt:lpstr>PowerPoint 演示文稿</vt:lpstr>
      <vt:lpstr>市场需求测量</vt:lpstr>
      <vt:lpstr>市场预测与市场潜量 </vt:lpstr>
      <vt:lpstr>企业需求 </vt:lpstr>
      <vt:lpstr>企业预测与企业潜量 </vt:lpstr>
      <vt:lpstr>总市场潜量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5.3  汽车营销信息系统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230</cp:revision>
  <dcterms:created xsi:type="dcterms:W3CDTF">2018-03-08T02:05:52Z</dcterms:created>
  <dcterms:modified xsi:type="dcterms:W3CDTF">2022-04-13T01:49:06Z</dcterms:modified>
</cp:coreProperties>
</file>